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8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Lst>
  <p:sldSz cx="9144000" cy="5143500" type="screen16x9"/>
  <p:notesSz cx="6858000" cy="9144000"/>
  <p:embeddedFontLst>
    <p:embeddedFont>
      <p:font typeface="Old Standard TT" panose="020B0604020202020204" charset="0"/>
      <p:regular r:id="rId81"/>
      <p:bold r:id="rId82"/>
      <p:italic r:id="rId83"/>
    </p:embeddedFont>
    <p:embeddedFont>
      <p:font typeface="Roboto" panose="02000000000000000000" pitchFamily="2" charset="0"/>
      <p:regular r:id="rId84"/>
      <p:bold r:id="rId85"/>
      <p:italic r:id="rId86"/>
      <p:boldItalic r:id="rId8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94660"/>
  </p:normalViewPr>
  <p:slideViewPr>
    <p:cSldViewPr snapToGrid="0">
      <p:cViewPr varScale="1">
        <p:scale>
          <a:sx n="103" d="100"/>
          <a:sy n="103" d="100"/>
        </p:scale>
        <p:origin x="922"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4.fntdata"/><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3.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1.fntdata"/><Relationship Id="rId86"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7.fntdata"/><Relationship Id="rId61" Type="http://schemas.openxmlformats.org/officeDocument/2006/relationships/slide" Target="slides/slide60.xml"/><Relationship Id="rId82" Type="http://schemas.openxmlformats.org/officeDocument/2006/relationships/font" Target="fonts/font2.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Ohhh yeah</a:t>
            </a:r>
            <a:endParaRPr/>
          </a:p>
          <a:p>
            <a:pPr marL="0" lvl="0" indent="0" algn="l" rtl="0">
              <a:spcBef>
                <a:spcPts val="0"/>
              </a:spcBef>
              <a:spcAft>
                <a:spcPts val="0"/>
              </a:spcAft>
              <a:buNone/>
            </a:pPr>
            <a:r>
              <a:rPr lang="es"/>
              <a:t>Animation: from “The legend Of Zelda”, when Link takes the sword at the beginning of the game.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061a7512cc_4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061a7512cc_4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061a7512cc_4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061a7512cc_4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0766031c65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30766031c65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d3915a869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d3915a869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UX: user experience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071dd3dfa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3071dd3df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0690ea0e4c_1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0690ea0e4c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0690ea0e4c_1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30690ea0e4c_1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05bdf89d21_2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305bdf89d21_2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0690ea0e4c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0690ea0e4c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30690ea0e4c_1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30690ea0e4c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305bdf89d21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05bdf89d2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Animation: from “GTA San Andres”, the meme of the beginning of the game.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0690ea0e4c_1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30690ea0e4c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30690ea0e4c_1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30690ea0e4c_1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0690ea0e4c_1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0690ea0e4c_1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0690ea0e4c_1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30690ea0e4c_1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305bdf89d21_2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305bdf89d21_2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05bdf89d21_2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305bdf89d21_2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0690ea0e4c_1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30690ea0e4c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0690ea0e4c_1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30690ea0e4c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05bdf89d21_2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305bdf89d21_2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30690ea0e4c_1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30690ea0e4c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0723bf9ebb_1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0723bf9ebb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William Higinbotham created the game “Tennis for two” in 1958.</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306354adbb7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306354adbb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30690ea0e4c_1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30690ea0e4c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30690ea0e4c_1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30690ea0e4c_1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d3c5aa6aa2_3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2d3c5aa6aa2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305bdf89d2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305bdf89d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Left photo: camera like cinema (from Life Is Strange)</a:t>
            </a:r>
            <a:endParaRPr/>
          </a:p>
          <a:p>
            <a:pPr marL="0" lvl="0" indent="0" algn="l" rtl="0">
              <a:spcBef>
                <a:spcPts val="0"/>
              </a:spcBef>
              <a:spcAft>
                <a:spcPts val="0"/>
              </a:spcAft>
              <a:buNone/>
            </a:pPr>
            <a:r>
              <a:rPr lang="es"/>
              <a:t>Right photo: first person (from Resident Evil 7)</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3061a7512cc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3061a7512c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Photos: without and with depth of view (from Resident Evil 7)</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0766031c65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30766031c6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Photo: from “Dark souls”. The camera follows the character. Sometimes, the camera is over the shoulder of the character.</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061a7512cc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3061a7512cc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Photos: Unique camera angles (from Resident Evil HD remastered)</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3061a7512cc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3061a7512cc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Photo: in the menu, you see the character (Leon S. Kennedy), and the items you have in a briefcase (from Resident Evil 4 (Original))</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d3c5aa6aa2_3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2d3c5aa6aa2_3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0766031c6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0766031c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3061a7512cc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3061a7512c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Photo: comparative of Resident Evil 2 (1998) to Resident Evil 2 Remake (2019). More colors, more realistic</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3061a7512cc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3061a7512cc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Photo: color of life indicator (from Resident Evil HD remastered)</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3061a7512cc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3061a7512cc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Photos: in-game vs menu (from The Evil Within 2). In the menu photo, you see the arrow and the orange colour that indicates which item are you in.</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d3c5aa6aa2_3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2d3c5aa6aa2_3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305bdf89d21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305bdf89d21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Photo: subtitles (from Alan Wake 2), difficulties (from Uncharted 4), brightness calibration (from Red Dead Redemption 2)</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3061a7512cc_1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3061a7512cc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305bdf89d21_1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305bdf89d21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05bdf89d21_1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305bdf89d21_1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305bdf89d21_1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305bdf89d21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3061a7512cc_1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3061a7512cc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0766031c65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0766031c6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3061a7512cc_1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3061a7512cc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3061a7512cc_1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3061a7512cc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3061a7512cc_1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3061a7512cc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3061a7512cc_1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3061a7512cc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30628269014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30628269014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30628269014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30628269014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30628269014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3062826901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30628269014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30628269014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30628269014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30628269014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30766031c65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30766031c65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0766031c65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0766031c65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30766031c65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30766031c65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2d3915a8691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2d3915a869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30697e52b6f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30697e52b6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30766031c65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30766031c65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30697e52b6f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30697e52b6f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Game shown: Dead Space 1</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30697e52b6f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30697e52b6f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30697e52b6f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30697e52b6f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30697e52b6f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30697e52b6f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30697e52b6f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30697e52b6f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30697e52b6f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30697e52b6f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061a7512cc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061a7512cc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30697e52b6f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30697e52b6f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305bdf89d21_4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305bdf89d21_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306b350b50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306b350b5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306b350b500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306b350b50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306b350b500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306b350b500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306b350b500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306b350b500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306b350b500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306b350b500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3061a7512cc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3061a7512c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305bdf89d21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305bdf89d21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Left photo: from “Super Mario Bros”, at the end of a world from 1 to 7, when we find a Toad.</a:t>
            </a:r>
            <a:endParaRPr/>
          </a:p>
          <a:p>
            <a:pPr marL="0" lvl="0" indent="0" algn="l" rtl="0">
              <a:spcBef>
                <a:spcPts val="0"/>
              </a:spcBef>
              <a:spcAft>
                <a:spcPts val="0"/>
              </a:spcAft>
              <a:buNone/>
            </a:pPr>
            <a:r>
              <a:rPr lang="es"/>
              <a:t>Right animation: from “Super Mario 64”, the part of the “infinite stairs”.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30766031c65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30766031c65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061a7512cc_4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3061a7512cc_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UI: is what the users can directly interact inside the game.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100"/>
            <a:ext cx="9144000" cy="171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Google Shape;11;p2"/>
          <p:cNvCxnSpPr/>
          <p:nvPr/>
        </p:nvCxnSpPr>
        <p:spPr>
          <a:xfrm>
            <a:off x="641934" y="3597500"/>
            <a:ext cx="390300" cy="0"/>
          </a:xfrm>
          <a:prstGeom prst="straightConnector1">
            <a:avLst/>
          </a:prstGeom>
          <a:noFill/>
          <a:ln w="28575" cap="flat" cmpd="sng">
            <a:solidFill>
              <a:schemeClr val="accent1"/>
            </a:solidFill>
            <a:prstDash val="solid"/>
            <a:round/>
            <a:headEnd type="none" w="sm" len="sm"/>
            <a:tailEnd type="none" w="sm" len="sm"/>
          </a:ln>
        </p:spPr>
      </p:cxnSp>
      <p:sp>
        <p:nvSpPr>
          <p:cNvPr id="12" name="Google Shape;12;p2"/>
          <p:cNvSpPr txBox="1">
            <a:spLocks noGrp="1"/>
          </p:cNvSpPr>
          <p:nvPr>
            <p:ph type="ctrTitle"/>
          </p:nvPr>
        </p:nvSpPr>
        <p:spPr>
          <a:xfrm>
            <a:off x="512700" y="1893300"/>
            <a:ext cx="8118600" cy="1522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accent1"/>
              </a:buClr>
              <a:buSzPts val="4200"/>
              <a:buNone/>
              <a:defRPr sz="4200">
                <a:solidFill>
                  <a:schemeClr val="accent1"/>
                </a:solidFill>
              </a:defRPr>
            </a:lvl1pPr>
            <a:lvl2pPr lvl="1">
              <a:spcBef>
                <a:spcPts val="0"/>
              </a:spcBef>
              <a:spcAft>
                <a:spcPts val="0"/>
              </a:spcAft>
              <a:buClr>
                <a:schemeClr val="accent1"/>
              </a:buClr>
              <a:buSzPts val="4200"/>
              <a:buNone/>
              <a:defRPr sz="4200">
                <a:solidFill>
                  <a:schemeClr val="accent1"/>
                </a:solidFill>
              </a:defRPr>
            </a:lvl2pPr>
            <a:lvl3pPr lvl="2">
              <a:spcBef>
                <a:spcPts val="0"/>
              </a:spcBef>
              <a:spcAft>
                <a:spcPts val="0"/>
              </a:spcAft>
              <a:buClr>
                <a:schemeClr val="accent1"/>
              </a:buClr>
              <a:buSzPts val="4200"/>
              <a:buNone/>
              <a:defRPr sz="4200">
                <a:solidFill>
                  <a:schemeClr val="accent1"/>
                </a:solidFill>
              </a:defRPr>
            </a:lvl3pPr>
            <a:lvl4pPr lvl="3">
              <a:spcBef>
                <a:spcPts val="0"/>
              </a:spcBef>
              <a:spcAft>
                <a:spcPts val="0"/>
              </a:spcAft>
              <a:buClr>
                <a:schemeClr val="accent1"/>
              </a:buClr>
              <a:buSzPts val="4200"/>
              <a:buNone/>
              <a:defRPr sz="4200">
                <a:solidFill>
                  <a:schemeClr val="accent1"/>
                </a:solidFill>
              </a:defRPr>
            </a:lvl4pPr>
            <a:lvl5pPr lvl="4">
              <a:spcBef>
                <a:spcPts val="0"/>
              </a:spcBef>
              <a:spcAft>
                <a:spcPts val="0"/>
              </a:spcAft>
              <a:buClr>
                <a:schemeClr val="accent1"/>
              </a:buClr>
              <a:buSzPts val="4200"/>
              <a:buNone/>
              <a:defRPr sz="4200">
                <a:solidFill>
                  <a:schemeClr val="accent1"/>
                </a:solidFill>
              </a:defRPr>
            </a:lvl5pPr>
            <a:lvl6pPr lvl="5">
              <a:spcBef>
                <a:spcPts val="0"/>
              </a:spcBef>
              <a:spcAft>
                <a:spcPts val="0"/>
              </a:spcAft>
              <a:buClr>
                <a:schemeClr val="accent1"/>
              </a:buClr>
              <a:buSzPts val="4200"/>
              <a:buNone/>
              <a:defRPr sz="4200">
                <a:solidFill>
                  <a:schemeClr val="accent1"/>
                </a:solidFill>
              </a:defRPr>
            </a:lvl6pPr>
            <a:lvl7pPr lvl="6">
              <a:spcBef>
                <a:spcPts val="0"/>
              </a:spcBef>
              <a:spcAft>
                <a:spcPts val="0"/>
              </a:spcAft>
              <a:buClr>
                <a:schemeClr val="accent1"/>
              </a:buClr>
              <a:buSzPts val="4200"/>
              <a:buNone/>
              <a:defRPr sz="4200">
                <a:solidFill>
                  <a:schemeClr val="accent1"/>
                </a:solidFill>
              </a:defRPr>
            </a:lvl7pPr>
            <a:lvl8pPr lvl="7">
              <a:spcBef>
                <a:spcPts val="0"/>
              </a:spcBef>
              <a:spcAft>
                <a:spcPts val="0"/>
              </a:spcAft>
              <a:buClr>
                <a:schemeClr val="accent1"/>
              </a:buClr>
              <a:buSzPts val="4200"/>
              <a:buNone/>
              <a:defRPr sz="4200">
                <a:solidFill>
                  <a:schemeClr val="accent1"/>
                </a:solidFill>
              </a:defRPr>
            </a:lvl8pPr>
            <a:lvl9pPr lvl="8">
              <a:spcBef>
                <a:spcPts val="0"/>
              </a:spcBef>
              <a:spcAft>
                <a:spcPts val="0"/>
              </a:spcAft>
              <a:buClr>
                <a:schemeClr val="accent1"/>
              </a:buClr>
              <a:buSzPts val="4200"/>
              <a:buNone/>
              <a:defRPr sz="4200">
                <a:solidFill>
                  <a:schemeClr val="accent1"/>
                </a:solidFill>
              </a:defRPr>
            </a:lvl9pPr>
          </a:lstStyle>
          <a:p>
            <a:endParaRPr/>
          </a:p>
        </p:txBody>
      </p:sp>
      <p:sp>
        <p:nvSpPr>
          <p:cNvPr id="13" name="Google Shape;13;p2"/>
          <p:cNvSpPr txBox="1">
            <a:spLocks noGrp="1"/>
          </p:cNvSpPr>
          <p:nvPr>
            <p:ph type="subTitle" idx="1"/>
          </p:nvPr>
        </p:nvSpPr>
        <p:spPr>
          <a:xfrm>
            <a:off x="512700" y="3840639"/>
            <a:ext cx="8118600" cy="7875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2400"/>
              <a:buNone/>
              <a:defRPr sz="2400">
                <a:solidFill>
                  <a:schemeClr val="accent2"/>
                </a:solidFill>
              </a:defRPr>
            </a:lvl1pPr>
            <a:lvl2pPr lvl="1">
              <a:lnSpc>
                <a:spcPct val="100000"/>
              </a:lnSpc>
              <a:spcBef>
                <a:spcPts val="0"/>
              </a:spcBef>
              <a:spcAft>
                <a:spcPts val="0"/>
              </a:spcAft>
              <a:buClr>
                <a:schemeClr val="accent2"/>
              </a:buClr>
              <a:buSzPts val="2400"/>
              <a:buNone/>
              <a:defRPr sz="2400">
                <a:solidFill>
                  <a:schemeClr val="accent2"/>
                </a:solidFill>
              </a:defRPr>
            </a:lvl2pPr>
            <a:lvl3pPr lvl="2">
              <a:lnSpc>
                <a:spcPct val="100000"/>
              </a:lnSpc>
              <a:spcBef>
                <a:spcPts val="0"/>
              </a:spcBef>
              <a:spcAft>
                <a:spcPts val="0"/>
              </a:spcAft>
              <a:buClr>
                <a:schemeClr val="accent2"/>
              </a:buClr>
              <a:buSzPts val="2400"/>
              <a:buNone/>
              <a:defRPr sz="2400">
                <a:solidFill>
                  <a:schemeClr val="accent2"/>
                </a:solidFill>
              </a:defRPr>
            </a:lvl3pPr>
            <a:lvl4pPr lvl="3">
              <a:lnSpc>
                <a:spcPct val="100000"/>
              </a:lnSpc>
              <a:spcBef>
                <a:spcPts val="0"/>
              </a:spcBef>
              <a:spcAft>
                <a:spcPts val="0"/>
              </a:spcAft>
              <a:buClr>
                <a:schemeClr val="accent2"/>
              </a:buClr>
              <a:buSzPts val="2400"/>
              <a:buNone/>
              <a:defRPr sz="2400">
                <a:solidFill>
                  <a:schemeClr val="accent2"/>
                </a:solidFill>
              </a:defRPr>
            </a:lvl4pPr>
            <a:lvl5pPr lvl="4">
              <a:lnSpc>
                <a:spcPct val="100000"/>
              </a:lnSpc>
              <a:spcBef>
                <a:spcPts val="0"/>
              </a:spcBef>
              <a:spcAft>
                <a:spcPts val="0"/>
              </a:spcAft>
              <a:buClr>
                <a:schemeClr val="accent2"/>
              </a:buClr>
              <a:buSzPts val="2400"/>
              <a:buNone/>
              <a:defRPr sz="2400">
                <a:solidFill>
                  <a:schemeClr val="accent2"/>
                </a:solidFill>
              </a:defRPr>
            </a:lvl5pPr>
            <a:lvl6pPr lvl="5">
              <a:lnSpc>
                <a:spcPct val="100000"/>
              </a:lnSpc>
              <a:spcBef>
                <a:spcPts val="0"/>
              </a:spcBef>
              <a:spcAft>
                <a:spcPts val="0"/>
              </a:spcAft>
              <a:buClr>
                <a:schemeClr val="accent2"/>
              </a:buClr>
              <a:buSzPts val="2400"/>
              <a:buNone/>
              <a:defRPr sz="2400">
                <a:solidFill>
                  <a:schemeClr val="accent2"/>
                </a:solidFill>
              </a:defRPr>
            </a:lvl6pPr>
            <a:lvl7pPr lvl="6">
              <a:lnSpc>
                <a:spcPct val="100000"/>
              </a:lnSpc>
              <a:spcBef>
                <a:spcPts val="0"/>
              </a:spcBef>
              <a:spcAft>
                <a:spcPts val="0"/>
              </a:spcAft>
              <a:buClr>
                <a:schemeClr val="accent2"/>
              </a:buClr>
              <a:buSzPts val="2400"/>
              <a:buNone/>
              <a:defRPr sz="2400">
                <a:solidFill>
                  <a:schemeClr val="accent2"/>
                </a:solidFill>
              </a:defRPr>
            </a:lvl7pPr>
            <a:lvl8pPr lvl="7">
              <a:lnSpc>
                <a:spcPct val="100000"/>
              </a:lnSpc>
              <a:spcBef>
                <a:spcPts val="0"/>
              </a:spcBef>
              <a:spcAft>
                <a:spcPts val="0"/>
              </a:spcAft>
              <a:buClr>
                <a:schemeClr val="accent2"/>
              </a:buClr>
              <a:buSzPts val="2400"/>
              <a:buNone/>
              <a:defRPr sz="2400">
                <a:solidFill>
                  <a:schemeClr val="accent2"/>
                </a:solidFill>
              </a:defRPr>
            </a:lvl8pPr>
            <a:lvl9pPr lvl="8">
              <a:lnSpc>
                <a:spcPct val="100000"/>
              </a:lnSpc>
              <a:spcBef>
                <a:spcPts val="0"/>
              </a:spcBef>
              <a:spcAft>
                <a:spcPts val="0"/>
              </a:spcAft>
              <a:buClr>
                <a:schemeClr val="accent2"/>
              </a:buClr>
              <a:buSzPts val="2400"/>
              <a:buNone/>
              <a:defRPr sz="2400">
                <a:solidFill>
                  <a:schemeClr val="accent2"/>
                </a:solidFill>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039650"/>
            <a:ext cx="8520600" cy="2106300"/>
          </a:xfrm>
          <a:prstGeom prst="rect">
            <a:avLst/>
          </a:prstGeom>
        </p:spPr>
        <p:txBody>
          <a:bodyPr spcFirstLastPara="1" wrap="square" lIns="91425" tIns="91425" rIns="91425" bIns="91425" anchor="b" anchorCtr="0">
            <a:normAutofit/>
          </a:bodyPr>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5"/>
        <p:cNvGrpSpPr/>
        <p:nvPr/>
      </p:nvGrpSpPr>
      <p:grpSpPr>
        <a:xfrm>
          <a:off x="0" y="0"/>
          <a:ext cx="0" cy="0"/>
          <a:chOff x="0" y="0"/>
          <a:chExt cx="0" cy="0"/>
        </a:xfrm>
      </p:grpSpPr>
      <p:cxnSp>
        <p:nvCxnSpPr>
          <p:cNvPr id="16" name="Google Shape;16;p3"/>
          <p:cNvCxnSpPr/>
          <p:nvPr/>
        </p:nvCxnSpPr>
        <p:spPr>
          <a:xfrm>
            <a:off x="641934" y="3597500"/>
            <a:ext cx="390300" cy="0"/>
          </a:xfrm>
          <a:prstGeom prst="straightConnector1">
            <a:avLst/>
          </a:prstGeom>
          <a:noFill/>
          <a:ln w="28575" cap="flat" cmpd="sng">
            <a:solidFill>
              <a:schemeClr val="lt2"/>
            </a:solidFill>
            <a:prstDash val="solid"/>
            <a:round/>
            <a:headEnd type="none" w="sm" len="sm"/>
            <a:tailEnd type="none" w="sm" len="sm"/>
          </a:ln>
        </p:spPr>
      </p:cxnSp>
      <p:sp>
        <p:nvSpPr>
          <p:cNvPr id="17" name="Google Shape;17;p3"/>
          <p:cNvSpPr txBox="1">
            <a:spLocks noGrp="1"/>
          </p:cNvSpPr>
          <p:nvPr>
            <p:ph type="title"/>
          </p:nvPr>
        </p:nvSpPr>
        <p:spPr>
          <a:xfrm>
            <a:off x="512700" y="1893300"/>
            <a:ext cx="8118600" cy="1522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accent1"/>
              </a:buClr>
              <a:buSzPts val="6000"/>
              <a:buNone/>
              <a:defRPr sz="6000">
                <a:solidFill>
                  <a:schemeClr val="accent1"/>
                </a:solidFill>
              </a:defRPr>
            </a:lvl1pPr>
            <a:lvl2pPr lvl="1">
              <a:spcBef>
                <a:spcPts val="0"/>
              </a:spcBef>
              <a:spcAft>
                <a:spcPts val="0"/>
              </a:spcAft>
              <a:buClr>
                <a:schemeClr val="accent1"/>
              </a:buClr>
              <a:buSzPts val="6000"/>
              <a:buNone/>
              <a:defRPr sz="6000">
                <a:solidFill>
                  <a:schemeClr val="accent1"/>
                </a:solidFill>
              </a:defRPr>
            </a:lvl2pPr>
            <a:lvl3pPr lvl="2">
              <a:spcBef>
                <a:spcPts val="0"/>
              </a:spcBef>
              <a:spcAft>
                <a:spcPts val="0"/>
              </a:spcAft>
              <a:buClr>
                <a:schemeClr val="accent1"/>
              </a:buClr>
              <a:buSzPts val="6000"/>
              <a:buNone/>
              <a:defRPr sz="6000">
                <a:solidFill>
                  <a:schemeClr val="accent1"/>
                </a:solidFill>
              </a:defRPr>
            </a:lvl3pPr>
            <a:lvl4pPr lvl="3">
              <a:spcBef>
                <a:spcPts val="0"/>
              </a:spcBef>
              <a:spcAft>
                <a:spcPts val="0"/>
              </a:spcAft>
              <a:buClr>
                <a:schemeClr val="accent1"/>
              </a:buClr>
              <a:buSzPts val="6000"/>
              <a:buNone/>
              <a:defRPr sz="6000">
                <a:solidFill>
                  <a:schemeClr val="accent1"/>
                </a:solidFill>
              </a:defRPr>
            </a:lvl4pPr>
            <a:lvl5pPr lvl="4">
              <a:spcBef>
                <a:spcPts val="0"/>
              </a:spcBef>
              <a:spcAft>
                <a:spcPts val="0"/>
              </a:spcAft>
              <a:buClr>
                <a:schemeClr val="accent1"/>
              </a:buClr>
              <a:buSzPts val="6000"/>
              <a:buNone/>
              <a:defRPr sz="6000">
                <a:solidFill>
                  <a:schemeClr val="accent1"/>
                </a:solidFill>
              </a:defRPr>
            </a:lvl5pPr>
            <a:lvl6pPr lvl="5">
              <a:spcBef>
                <a:spcPts val="0"/>
              </a:spcBef>
              <a:spcAft>
                <a:spcPts val="0"/>
              </a:spcAft>
              <a:buClr>
                <a:schemeClr val="accent1"/>
              </a:buClr>
              <a:buSzPts val="6000"/>
              <a:buNone/>
              <a:defRPr sz="6000">
                <a:solidFill>
                  <a:schemeClr val="accent1"/>
                </a:solidFill>
              </a:defRPr>
            </a:lvl6pPr>
            <a:lvl7pPr lvl="6">
              <a:spcBef>
                <a:spcPts val="0"/>
              </a:spcBef>
              <a:spcAft>
                <a:spcPts val="0"/>
              </a:spcAft>
              <a:buClr>
                <a:schemeClr val="accent1"/>
              </a:buClr>
              <a:buSzPts val="6000"/>
              <a:buNone/>
              <a:defRPr sz="6000">
                <a:solidFill>
                  <a:schemeClr val="accent1"/>
                </a:solidFill>
              </a:defRPr>
            </a:lvl7pPr>
            <a:lvl8pPr lvl="7">
              <a:spcBef>
                <a:spcPts val="0"/>
              </a:spcBef>
              <a:spcAft>
                <a:spcPts val="0"/>
              </a:spcAft>
              <a:buClr>
                <a:schemeClr val="accent1"/>
              </a:buClr>
              <a:buSzPts val="6000"/>
              <a:buNone/>
              <a:defRPr sz="6000">
                <a:solidFill>
                  <a:schemeClr val="accent1"/>
                </a:solidFill>
              </a:defRPr>
            </a:lvl8pPr>
            <a:lvl9pPr lvl="8">
              <a:spcBef>
                <a:spcPts val="0"/>
              </a:spcBef>
              <a:spcAft>
                <a:spcPts val="0"/>
              </a:spcAft>
              <a:buClr>
                <a:schemeClr val="accent1"/>
              </a:buClr>
              <a:buSzPts val="6000"/>
              <a:buNone/>
              <a:defRPr sz="6000">
                <a:solidFill>
                  <a:schemeClr val="accent1"/>
                </a:solidFill>
              </a:defRPr>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71675"/>
            <a:ext cx="3999900" cy="3397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4832400" y="1171675"/>
            <a:ext cx="3999900" cy="3397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accent1"/>
              </a:buClr>
              <a:buSzPts val="5400"/>
              <a:buNone/>
              <a:defRPr sz="5400">
                <a:solidFill>
                  <a:schemeClr val="accent1"/>
                </a:solidFill>
              </a:defRPr>
            </a:lvl1pPr>
            <a:lvl2pPr lvl="1">
              <a:spcBef>
                <a:spcPts val="0"/>
              </a:spcBef>
              <a:spcAft>
                <a:spcPts val="0"/>
              </a:spcAft>
              <a:buClr>
                <a:schemeClr val="accent1"/>
              </a:buClr>
              <a:buSzPts val="5400"/>
              <a:buNone/>
              <a:defRPr sz="5400">
                <a:solidFill>
                  <a:schemeClr val="accent1"/>
                </a:solidFill>
              </a:defRPr>
            </a:lvl2pPr>
            <a:lvl3pPr lvl="2">
              <a:spcBef>
                <a:spcPts val="0"/>
              </a:spcBef>
              <a:spcAft>
                <a:spcPts val="0"/>
              </a:spcAft>
              <a:buClr>
                <a:schemeClr val="accent1"/>
              </a:buClr>
              <a:buSzPts val="5400"/>
              <a:buNone/>
              <a:defRPr sz="5400">
                <a:solidFill>
                  <a:schemeClr val="accent1"/>
                </a:solidFill>
              </a:defRPr>
            </a:lvl3pPr>
            <a:lvl4pPr lvl="3">
              <a:spcBef>
                <a:spcPts val="0"/>
              </a:spcBef>
              <a:spcAft>
                <a:spcPts val="0"/>
              </a:spcAft>
              <a:buClr>
                <a:schemeClr val="accent1"/>
              </a:buClr>
              <a:buSzPts val="5400"/>
              <a:buNone/>
              <a:defRPr sz="5400">
                <a:solidFill>
                  <a:schemeClr val="accent1"/>
                </a:solidFill>
              </a:defRPr>
            </a:lvl4pPr>
            <a:lvl5pPr lvl="4">
              <a:spcBef>
                <a:spcPts val="0"/>
              </a:spcBef>
              <a:spcAft>
                <a:spcPts val="0"/>
              </a:spcAft>
              <a:buClr>
                <a:schemeClr val="accent1"/>
              </a:buClr>
              <a:buSzPts val="5400"/>
              <a:buNone/>
              <a:defRPr sz="5400">
                <a:solidFill>
                  <a:schemeClr val="accent1"/>
                </a:solidFill>
              </a:defRPr>
            </a:lvl5pPr>
            <a:lvl6pPr lvl="5">
              <a:spcBef>
                <a:spcPts val="0"/>
              </a:spcBef>
              <a:spcAft>
                <a:spcPts val="0"/>
              </a:spcAft>
              <a:buClr>
                <a:schemeClr val="accent1"/>
              </a:buClr>
              <a:buSzPts val="5400"/>
              <a:buNone/>
              <a:defRPr sz="5400">
                <a:solidFill>
                  <a:schemeClr val="accent1"/>
                </a:solidFill>
              </a:defRPr>
            </a:lvl6pPr>
            <a:lvl7pPr lvl="6">
              <a:spcBef>
                <a:spcPts val="0"/>
              </a:spcBef>
              <a:spcAft>
                <a:spcPts val="0"/>
              </a:spcAft>
              <a:buClr>
                <a:schemeClr val="accent1"/>
              </a:buClr>
              <a:buSzPts val="5400"/>
              <a:buNone/>
              <a:defRPr sz="5400">
                <a:solidFill>
                  <a:schemeClr val="accent1"/>
                </a:solidFill>
              </a:defRPr>
            </a:lvl7pPr>
            <a:lvl8pPr lvl="7">
              <a:spcBef>
                <a:spcPts val="0"/>
              </a:spcBef>
              <a:spcAft>
                <a:spcPts val="0"/>
              </a:spcAft>
              <a:buClr>
                <a:schemeClr val="accent1"/>
              </a:buClr>
              <a:buSzPts val="5400"/>
              <a:buNone/>
              <a:defRPr sz="5400">
                <a:solidFill>
                  <a:schemeClr val="accent1"/>
                </a:solidFill>
              </a:defRPr>
            </a:lvl8pPr>
            <a:lvl9pPr lvl="8">
              <a:spcBef>
                <a:spcPts val="0"/>
              </a:spcBef>
              <a:spcAft>
                <a:spcPts val="0"/>
              </a:spcAft>
              <a:buClr>
                <a:schemeClr val="accent1"/>
              </a:buClr>
              <a:buSzPts val="5400"/>
              <a:buNone/>
              <a:defRPr sz="5400">
                <a:solidFill>
                  <a:schemeClr val="accent1"/>
                </a:solidFill>
              </a:defRPr>
            </a:lvl9pPr>
          </a:lstStyle>
          <a:p>
            <a:endParaRPr/>
          </a:p>
        </p:txBody>
      </p:sp>
      <p:sp>
        <p:nvSpPr>
          <p:cNvPr id="38" name="Google Shape;38;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686400" cy="0"/>
          </a:xfrm>
          <a:prstGeom prst="straightConnector1">
            <a:avLst/>
          </a:prstGeom>
          <a:noFill/>
          <a:ln w="19050" cap="flat" cmpd="sng">
            <a:solidFill>
              <a:schemeClr val="lt2"/>
            </a:solidFill>
            <a:prstDash val="solid"/>
            <a:round/>
            <a:headEnd type="none" w="sm" len="sm"/>
            <a:tailEnd type="none" w="sm" len="sm"/>
          </a:ln>
        </p:spPr>
      </p:cxnSp>
      <p:sp>
        <p:nvSpPr>
          <p:cNvPr id="42" name="Google Shape;42;p9"/>
          <p:cNvSpPr txBox="1">
            <a:spLocks noGrp="1"/>
          </p:cNvSpPr>
          <p:nvPr>
            <p:ph type="title"/>
          </p:nvPr>
        </p:nvSpPr>
        <p:spPr>
          <a:xfrm>
            <a:off x="265500" y="1382350"/>
            <a:ext cx="4045200" cy="13332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2"/>
              </a:buClr>
              <a:buSzPts val="4200"/>
              <a:buNone/>
              <a:defRPr sz="4200">
                <a:solidFill>
                  <a:schemeClr val="lt2"/>
                </a:solidFill>
              </a:defRPr>
            </a:lvl1pPr>
            <a:lvl2pPr lvl="1" algn="ctr">
              <a:spcBef>
                <a:spcPts val="0"/>
              </a:spcBef>
              <a:spcAft>
                <a:spcPts val="0"/>
              </a:spcAft>
              <a:buClr>
                <a:schemeClr val="lt2"/>
              </a:buClr>
              <a:buSzPts val="4200"/>
              <a:buNone/>
              <a:defRPr sz="4200">
                <a:solidFill>
                  <a:schemeClr val="lt2"/>
                </a:solidFill>
              </a:defRPr>
            </a:lvl2pPr>
            <a:lvl3pPr lvl="2" algn="ctr">
              <a:spcBef>
                <a:spcPts val="0"/>
              </a:spcBef>
              <a:spcAft>
                <a:spcPts val="0"/>
              </a:spcAft>
              <a:buClr>
                <a:schemeClr val="lt2"/>
              </a:buClr>
              <a:buSzPts val="4200"/>
              <a:buNone/>
              <a:defRPr sz="4200">
                <a:solidFill>
                  <a:schemeClr val="lt2"/>
                </a:solidFill>
              </a:defRPr>
            </a:lvl3pPr>
            <a:lvl4pPr lvl="3" algn="ctr">
              <a:spcBef>
                <a:spcPts val="0"/>
              </a:spcBef>
              <a:spcAft>
                <a:spcPts val="0"/>
              </a:spcAft>
              <a:buClr>
                <a:schemeClr val="lt2"/>
              </a:buClr>
              <a:buSzPts val="4200"/>
              <a:buNone/>
              <a:defRPr sz="4200">
                <a:solidFill>
                  <a:schemeClr val="lt2"/>
                </a:solidFill>
              </a:defRPr>
            </a:lvl4pPr>
            <a:lvl5pPr lvl="4" algn="ctr">
              <a:spcBef>
                <a:spcPts val="0"/>
              </a:spcBef>
              <a:spcAft>
                <a:spcPts val="0"/>
              </a:spcAft>
              <a:buClr>
                <a:schemeClr val="lt2"/>
              </a:buClr>
              <a:buSzPts val="4200"/>
              <a:buNone/>
              <a:defRPr sz="4200">
                <a:solidFill>
                  <a:schemeClr val="lt2"/>
                </a:solidFill>
              </a:defRPr>
            </a:lvl5pPr>
            <a:lvl6pPr lvl="5" algn="ctr">
              <a:spcBef>
                <a:spcPts val="0"/>
              </a:spcBef>
              <a:spcAft>
                <a:spcPts val="0"/>
              </a:spcAft>
              <a:buClr>
                <a:schemeClr val="lt2"/>
              </a:buClr>
              <a:buSzPts val="4200"/>
              <a:buNone/>
              <a:defRPr sz="4200">
                <a:solidFill>
                  <a:schemeClr val="lt2"/>
                </a:solidFill>
              </a:defRPr>
            </a:lvl6pPr>
            <a:lvl7pPr lvl="6" algn="ctr">
              <a:spcBef>
                <a:spcPts val="0"/>
              </a:spcBef>
              <a:spcAft>
                <a:spcPts val="0"/>
              </a:spcAft>
              <a:buClr>
                <a:schemeClr val="lt2"/>
              </a:buClr>
              <a:buSzPts val="4200"/>
              <a:buNone/>
              <a:defRPr sz="4200">
                <a:solidFill>
                  <a:schemeClr val="lt2"/>
                </a:solidFill>
              </a:defRPr>
            </a:lvl7pPr>
            <a:lvl8pPr lvl="7" algn="ctr">
              <a:spcBef>
                <a:spcPts val="0"/>
              </a:spcBef>
              <a:spcAft>
                <a:spcPts val="0"/>
              </a:spcAft>
              <a:buClr>
                <a:schemeClr val="lt2"/>
              </a:buClr>
              <a:buSzPts val="4200"/>
              <a:buNone/>
              <a:defRPr sz="4200">
                <a:solidFill>
                  <a:schemeClr val="lt2"/>
                </a:solidFill>
              </a:defRPr>
            </a:lvl8pPr>
            <a:lvl9pPr lvl="8" algn="ctr">
              <a:spcBef>
                <a:spcPts val="0"/>
              </a:spcBef>
              <a:spcAft>
                <a:spcPts val="0"/>
              </a:spcAft>
              <a:buClr>
                <a:schemeClr val="lt2"/>
              </a:buClr>
              <a:buSzPts val="4200"/>
              <a:buNone/>
              <a:defRPr sz="4200">
                <a:solidFill>
                  <a:schemeClr val="lt2"/>
                </a:solidFill>
              </a:defRPr>
            </a:lvl9pPr>
          </a:lstStyle>
          <a:p>
            <a:endParaRPr/>
          </a:p>
        </p:txBody>
      </p:sp>
      <p:sp>
        <p:nvSpPr>
          <p:cNvPr id="43" name="Google Shape;43;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accent1"/>
              </a:buClr>
              <a:buSzPts val="1800"/>
              <a:buChar char="●"/>
              <a:defRPr>
                <a:solidFill>
                  <a:schemeClr val="accent1"/>
                </a:solidFill>
              </a:defRPr>
            </a:lvl1pPr>
            <a:lvl2pPr marL="914400" lvl="1" indent="-317500">
              <a:spcBef>
                <a:spcPts val="0"/>
              </a:spcBef>
              <a:spcAft>
                <a:spcPts val="0"/>
              </a:spcAft>
              <a:buClr>
                <a:schemeClr val="accent1"/>
              </a:buClr>
              <a:buSzPts val="1400"/>
              <a:buChar char="○"/>
              <a:defRPr>
                <a:solidFill>
                  <a:schemeClr val="accent1"/>
                </a:solidFill>
              </a:defRPr>
            </a:lvl2pPr>
            <a:lvl3pPr marL="1371600" lvl="2" indent="-317500">
              <a:spcBef>
                <a:spcPts val="0"/>
              </a:spcBef>
              <a:spcAft>
                <a:spcPts val="0"/>
              </a:spcAft>
              <a:buClr>
                <a:schemeClr val="accent1"/>
              </a:buClr>
              <a:buSzPts val="1400"/>
              <a:buChar char="■"/>
              <a:defRPr>
                <a:solidFill>
                  <a:schemeClr val="accent1"/>
                </a:solidFill>
              </a:defRPr>
            </a:lvl3pPr>
            <a:lvl4pPr marL="1828800" lvl="3" indent="-317500">
              <a:spcBef>
                <a:spcPts val="0"/>
              </a:spcBef>
              <a:spcAft>
                <a:spcPts val="0"/>
              </a:spcAft>
              <a:buClr>
                <a:schemeClr val="accent1"/>
              </a:buClr>
              <a:buSzPts val="1400"/>
              <a:buChar char="●"/>
              <a:defRPr>
                <a:solidFill>
                  <a:schemeClr val="accent1"/>
                </a:solidFill>
              </a:defRPr>
            </a:lvl4pPr>
            <a:lvl5pPr marL="2286000" lvl="4" indent="-317500">
              <a:spcBef>
                <a:spcPts val="0"/>
              </a:spcBef>
              <a:spcAft>
                <a:spcPts val="0"/>
              </a:spcAft>
              <a:buClr>
                <a:schemeClr val="accent1"/>
              </a:buClr>
              <a:buSzPts val="1400"/>
              <a:buChar char="○"/>
              <a:defRPr>
                <a:solidFill>
                  <a:schemeClr val="accent1"/>
                </a:solidFill>
              </a:defRPr>
            </a:lvl5pPr>
            <a:lvl6pPr marL="2743200" lvl="5" indent="-317500">
              <a:spcBef>
                <a:spcPts val="0"/>
              </a:spcBef>
              <a:spcAft>
                <a:spcPts val="0"/>
              </a:spcAft>
              <a:buClr>
                <a:schemeClr val="accent1"/>
              </a:buClr>
              <a:buSzPts val="1400"/>
              <a:buChar char="■"/>
              <a:defRPr>
                <a:solidFill>
                  <a:schemeClr val="accent1"/>
                </a:solidFill>
              </a:defRPr>
            </a:lvl6pPr>
            <a:lvl7pPr marL="3200400" lvl="6" indent="-317500">
              <a:spcBef>
                <a:spcPts val="0"/>
              </a:spcBef>
              <a:spcAft>
                <a:spcPts val="0"/>
              </a:spcAft>
              <a:buClr>
                <a:schemeClr val="accent1"/>
              </a:buClr>
              <a:buSzPts val="1400"/>
              <a:buChar char="●"/>
              <a:defRPr>
                <a:solidFill>
                  <a:schemeClr val="accent1"/>
                </a:solidFill>
              </a:defRPr>
            </a:lvl7pPr>
            <a:lvl8pPr marL="3657600" lvl="7" indent="-317500">
              <a:spcBef>
                <a:spcPts val="0"/>
              </a:spcBef>
              <a:spcAft>
                <a:spcPts val="0"/>
              </a:spcAft>
              <a:buClr>
                <a:schemeClr val="accent1"/>
              </a:buClr>
              <a:buSzPts val="1400"/>
              <a:buChar char="○"/>
              <a:defRPr>
                <a:solidFill>
                  <a:schemeClr val="accent1"/>
                </a:solidFill>
              </a:defRPr>
            </a:lvl8pPr>
            <a:lvl9pPr marL="4114800" lvl="8" indent="-317500">
              <a:spcBef>
                <a:spcPts val="0"/>
              </a:spcBef>
              <a:spcAft>
                <a:spcPts val="0"/>
              </a:spcAft>
              <a:buClr>
                <a:schemeClr val="accent1"/>
              </a:buClr>
              <a:buSzPts val="1400"/>
              <a:buChar char="■"/>
              <a:defRPr>
                <a:solidFill>
                  <a:schemeClr val="accent1"/>
                </a:solidFill>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perback">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6132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a:endParaRPr/>
          </a:p>
        </p:txBody>
      </p:sp>
      <p:sp>
        <p:nvSpPr>
          <p:cNvPr id="7" name="Google Shape;7;p1"/>
          <p:cNvSpPr txBox="1">
            <a:spLocks noGrp="1"/>
          </p:cNvSpPr>
          <p:nvPr>
            <p:ph type="body" idx="1"/>
          </p:nvPr>
        </p:nvSpPr>
        <p:spPr>
          <a:xfrm>
            <a:off x="311700" y="1171600"/>
            <a:ext cx="8520600" cy="3397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marL="914400" lvl="1"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marL="1371600" lvl="2"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marL="1828800" lvl="3"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marL="2286000" lvl="4"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marL="2743200" lvl="5"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marL="3200400" lvl="6"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marL="3657600" lvl="7"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marL="4114800" lvl="8"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Old Standard TT"/>
                <a:ea typeface="Old Standard TT"/>
                <a:cs typeface="Old Standard TT"/>
                <a:sym typeface="Old Standard TT"/>
              </a:defRPr>
            </a:lvl1pPr>
            <a:lvl2pPr lvl="1" algn="r">
              <a:buNone/>
              <a:defRPr sz="1000">
                <a:solidFill>
                  <a:schemeClr val="dk1"/>
                </a:solidFill>
                <a:latin typeface="Old Standard TT"/>
                <a:ea typeface="Old Standard TT"/>
                <a:cs typeface="Old Standard TT"/>
                <a:sym typeface="Old Standard TT"/>
              </a:defRPr>
            </a:lvl2pPr>
            <a:lvl3pPr lvl="2" algn="r">
              <a:buNone/>
              <a:defRPr sz="1000">
                <a:solidFill>
                  <a:schemeClr val="dk1"/>
                </a:solidFill>
                <a:latin typeface="Old Standard TT"/>
                <a:ea typeface="Old Standard TT"/>
                <a:cs typeface="Old Standard TT"/>
                <a:sym typeface="Old Standard TT"/>
              </a:defRPr>
            </a:lvl3pPr>
            <a:lvl4pPr lvl="3" algn="r">
              <a:buNone/>
              <a:defRPr sz="1000">
                <a:solidFill>
                  <a:schemeClr val="dk1"/>
                </a:solidFill>
                <a:latin typeface="Old Standard TT"/>
                <a:ea typeface="Old Standard TT"/>
                <a:cs typeface="Old Standard TT"/>
                <a:sym typeface="Old Standard TT"/>
              </a:defRPr>
            </a:lvl4pPr>
            <a:lvl5pPr lvl="4" algn="r">
              <a:buNone/>
              <a:defRPr sz="1000">
                <a:solidFill>
                  <a:schemeClr val="dk1"/>
                </a:solidFill>
                <a:latin typeface="Old Standard TT"/>
                <a:ea typeface="Old Standard TT"/>
                <a:cs typeface="Old Standard TT"/>
                <a:sym typeface="Old Standard TT"/>
              </a:defRPr>
            </a:lvl5pPr>
            <a:lvl6pPr lvl="5" algn="r">
              <a:buNone/>
              <a:defRPr sz="1000">
                <a:solidFill>
                  <a:schemeClr val="dk1"/>
                </a:solidFill>
                <a:latin typeface="Old Standard TT"/>
                <a:ea typeface="Old Standard TT"/>
                <a:cs typeface="Old Standard TT"/>
                <a:sym typeface="Old Standard TT"/>
              </a:defRPr>
            </a:lvl6pPr>
            <a:lvl7pPr lvl="6" algn="r">
              <a:buNone/>
              <a:defRPr sz="1000">
                <a:solidFill>
                  <a:schemeClr val="dk1"/>
                </a:solidFill>
                <a:latin typeface="Old Standard TT"/>
                <a:ea typeface="Old Standard TT"/>
                <a:cs typeface="Old Standard TT"/>
                <a:sym typeface="Old Standard TT"/>
              </a:defRPr>
            </a:lvl7pPr>
            <a:lvl8pPr lvl="7" algn="r">
              <a:buNone/>
              <a:defRPr sz="1000">
                <a:solidFill>
                  <a:schemeClr val="dk1"/>
                </a:solidFill>
                <a:latin typeface="Old Standard TT"/>
                <a:ea typeface="Old Standard TT"/>
                <a:cs typeface="Old Standard TT"/>
                <a:sym typeface="Old Standard TT"/>
              </a:defRPr>
            </a:lvl8pPr>
            <a:lvl9pPr lvl="8" algn="r">
              <a:buNone/>
              <a:defRPr sz="1000">
                <a:solidFill>
                  <a:schemeClr val="dk1"/>
                </a:solidFill>
                <a:latin typeface="Old Standard TT"/>
                <a:ea typeface="Old Standard TT"/>
                <a:cs typeface="Old Standard TT"/>
                <a:sym typeface="Old Standard TT"/>
              </a:defRPr>
            </a:lvl9pPr>
          </a:lstStyle>
          <a:p>
            <a:pPr marL="0" lvl="0" indent="0" algn="r"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3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28.jpg"/><Relationship Id="rId4" Type="http://schemas.openxmlformats.org/officeDocument/2006/relationships/image" Target="../media/image27.jp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49.gif"/></Relationships>
</file>

<file path=ppt/slides/_rels/slide62.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gif"/></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8.xml"/><Relationship Id="rId1" Type="http://schemas.openxmlformats.org/officeDocument/2006/relationships/slideLayout" Target="../slideLayouts/slideLayout3.xml"/><Relationship Id="rId4" Type="http://schemas.openxmlformats.org/officeDocument/2006/relationships/image" Target="../media/image67.gi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512700" y="1893300"/>
            <a:ext cx="8118600" cy="15228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s"/>
              <a:t>Games Development</a:t>
            </a:r>
            <a:endParaRPr/>
          </a:p>
        </p:txBody>
      </p:sp>
      <p:sp>
        <p:nvSpPr>
          <p:cNvPr id="60" name="Google Shape;60;p13"/>
          <p:cNvSpPr txBox="1">
            <a:spLocks noGrp="1"/>
          </p:cNvSpPr>
          <p:nvPr>
            <p:ph type="subTitle" idx="1"/>
          </p:nvPr>
        </p:nvSpPr>
        <p:spPr>
          <a:xfrm>
            <a:off x="512700" y="3840639"/>
            <a:ext cx="8118600" cy="7875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s"/>
              <a:t>Jesús Sanz, Javier García, Daniel García, Alejandro Gómez, Juan Miguel Sanz y Agustín Prieto</a:t>
            </a:r>
            <a:endParaRPr/>
          </a:p>
        </p:txBody>
      </p:sp>
      <p:sp>
        <p:nvSpPr>
          <p:cNvPr id="61" name="Google Shape;61;p13"/>
          <p:cNvSpPr txBox="1"/>
          <p:nvPr/>
        </p:nvSpPr>
        <p:spPr>
          <a:xfrm>
            <a:off x="1654075" y="854100"/>
            <a:ext cx="4143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1"/>
              </a:solidFill>
              <a:latin typeface="Old Standard TT"/>
              <a:ea typeface="Old Standard TT"/>
              <a:cs typeface="Old Standard TT"/>
              <a:sym typeface="Old Standard TT"/>
            </a:endParaRPr>
          </a:p>
        </p:txBody>
      </p:sp>
      <p:pic>
        <p:nvPicPr>
          <p:cNvPr id="62" name="Google Shape;62;p13"/>
          <p:cNvPicPr preferRelativeResize="0"/>
          <p:nvPr/>
        </p:nvPicPr>
        <p:blipFill>
          <a:blip r:embed="rId3">
            <a:alphaModFix/>
          </a:blip>
          <a:stretch>
            <a:fillRect/>
          </a:stretch>
        </p:blipFill>
        <p:spPr>
          <a:xfrm>
            <a:off x="5682563" y="374313"/>
            <a:ext cx="3107625" cy="3107625"/>
          </a:xfrm>
          <a:prstGeom prst="rect">
            <a:avLst/>
          </a:prstGeom>
          <a:noFill/>
          <a:ln>
            <a:noFill/>
          </a:ln>
        </p:spPr>
      </p:pic>
      <p:sp>
        <p:nvSpPr>
          <p:cNvPr id="63" name="Google Shape;63;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2"/>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a:t>Design Process </a:t>
            </a:r>
            <a:endParaRPr/>
          </a:p>
        </p:txBody>
      </p:sp>
      <p:sp>
        <p:nvSpPr>
          <p:cNvPr id="133" name="Google Shape;133;p22"/>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a:t>Design is not </a:t>
            </a:r>
            <a:r>
              <a:rPr lang="es" b="1"/>
              <a:t>linear</a:t>
            </a:r>
            <a:r>
              <a:rPr lang="es"/>
              <a:t>, actually it gets messy and needs of refinements, even tossing good ideas during the process, then it should be balanced between form and function.</a:t>
            </a:r>
            <a:endParaRPr/>
          </a:p>
          <a:p>
            <a:pPr marL="0" lvl="0" indent="0" algn="l" rtl="0">
              <a:spcBef>
                <a:spcPts val="1200"/>
              </a:spcBef>
              <a:spcAft>
                <a:spcPts val="1200"/>
              </a:spcAft>
              <a:buNone/>
            </a:pPr>
            <a:endParaRPr/>
          </a:p>
        </p:txBody>
      </p:sp>
      <p:sp>
        <p:nvSpPr>
          <p:cNvPr id="134" name="Google Shape;134;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10</a:t>
            </a:fld>
            <a:endParaRPr/>
          </a:p>
        </p:txBody>
      </p:sp>
      <p:sp>
        <p:nvSpPr>
          <p:cNvPr id="135" name="Google Shape;135;p22"/>
          <p:cNvSpPr txBox="1"/>
          <p:nvPr/>
        </p:nvSpPr>
        <p:spPr>
          <a:xfrm>
            <a:off x="5068925" y="2235100"/>
            <a:ext cx="2918700" cy="233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800">
                <a:solidFill>
                  <a:schemeClr val="dk1"/>
                </a:solidFill>
                <a:latin typeface="Old Standard TT"/>
                <a:ea typeface="Old Standard TT"/>
                <a:cs typeface="Old Standard TT"/>
                <a:sym typeface="Old Standard TT"/>
              </a:rPr>
              <a:t>The placement of the UI has to be legible and do not interrupt the experience.</a:t>
            </a:r>
            <a:endParaRPr sz="1800">
              <a:solidFill>
                <a:schemeClr val="dk1"/>
              </a:solidFill>
              <a:latin typeface="Old Standard TT"/>
              <a:ea typeface="Old Standard TT"/>
              <a:cs typeface="Old Standard TT"/>
              <a:sym typeface="Old Standard TT"/>
            </a:endParaRPr>
          </a:p>
          <a:p>
            <a:pPr marL="0" lvl="0" indent="0" algn="l" rtl="0">
              <a:spcBef>
                <a:spcPts val="0"/>
              </a:spcBef>
              <a:spcAft>
                <a:spcPts val="0"/>
              </a:spcAft>
              <a:buNone/>
            </a:pPr>
            <a:endParaRPr sz="1800">
              <a:solidFill>
                <a:schemeClr val="dk1"/>
              </a:solidFill>
              <a:latin typeface="Old Standard TT"/>
              <a:ea typeface="Old Standard TT"/>
              <a:cs typeface="Old Standard TT"/>
              <a:sym typeface="Old Standard TT"/>
            </a:endParaRPr>
          </a:p>
          <a:p>
            <a:pPr marL="0" lvl="0" indent="0" algn="l" rtl="0">
              <a:spcBef>
                <a:spcPts val="0"/>
              </a:spcBef>
              <a:spcAft>
                <a:spcPts val="0"/>
              </a:spcAft>
              <a:buNone/>
            </a:pPr>
            <a:r>
              <a:rPr lang="es" sz="1800">
                <a:solidFill>
                  <a:schemeClr val="dk1"/>
                </a:solidFill>
                <a:latin typeface="Old Standard TT"/>
                <a:ea typeface="Old Standard TT"/>
                <a:cs typeface="Old Standard TT"/>
                <a:sym typeface="Old Standard TT"/>
              </a:rPr>
              <a:t>Avoid displaying information outside the safe action zone or show too much information.</a:t>
            </a:r>
            <a:endParaRPr sz="1800">
              <a:solidFill>
                <a:schemeClr val="dk1"/>
              </a:solidFill>
              <a:latin typeface="Old Standard TT"/>
              <a:ea typeface="Old Standard TT"/>
              <a:cs typeface="Old Standard TT"/>
              <a:sym typeface="Old Standard TT"/>
            </a:endParaRPr>
          </a:p>
        </p:txBody>
      </p:sp>
      <p:pic>
        <p:nvPicPr>
          <p:cNvPr id="136" name="Google Shape;136;p22"/>
          <p:cNvPicPr preferRelativeResize="0"/>
          <p:nvPr/>
        </p:nvPicPr>
        <p:blipFill>
          <a:blip r:embed="rId3">
            <a:alphaModFix/>
          </a:blip>
          <a:stretch>
            <a:fillRect/>
          </a:stretch>
        </p:blipFill>
        <p:spPr>
          <a:xfrm>
            <a:off x="311700" y="2054525"/>
            <a:ext cx="4469827" cy="25142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3"/>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a:t>WHAT </a:t>
            </a:r>
            <a:r>
              <a:rPr lang="es" b="1"/>
              <a:t>NOT </a:t>
            </a:r>
            <a:r>
              <a:rPr lang="es"/>
              <a:t>TO DO</a:t>
            </a:r>
            <a:endParaRPr/>
          </a:p>
        </p:txBody>
      </p:sp>
      <p:sp>
        <p:nvSpPr>
          <p:cNvPr id="142" name="Google Shape;14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11</a:t>
            </a:fld>
            <a:endParaRPr/>
          </a:p>
        </p:txBody>
      </p:sp>
      <p:pic>
        <p:nvPicPr>
          <p:cNvPr id="143" name="Google Shape;143;p23"/>
          <p:cNvPicPr preferRelativeResize="0"/>
          <p:nvPr/>
        </p:nvPicPr>
        <p:blipFill>
          <a:blip r:embed="rId3">
            <a:alphaModFix/>
          </a:blip>
          <a:stretch>
            <a:fillRect/>
          </a:stretch>
        </p:blipFill>
        <p:spPr>
          <a:xfrm>
            <a:off x="1615337" y="1092275"/>
            <a:ext cx="5913326" cy="3729851"/>
          </a:xfrm>
          <a:prstGeom prst="rect">
            <a:avLst/>
          </a:prstGeom>
          <a:noFill/>
          <a:ln>
            <a:noFill/>
          </a:ln>
        </p:spPr>
      </p:pic>
      <p:sp>
        <p:nvSpPr>
          <p:cNvPr id="144" name="Google Shape;144;p23"/>
          <p:cNvSpPr txBox="1"/>
          <p:nvPr/>
        </p:nvSpPr>
        <p:spPr>
          <a:xfrm>
            <a:off x="1723125" y="-131250"/>
            <a:ext cx="3924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1"/>
              </a:solidFill>
              <a:latin typeface="Old Standard TT"/>
              <a:ea typeface="Old Standard TT"/>
              <a:cs typeface="Old Standard TT"/>
              <a:sym typeface="Old Standard T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4"/>
          <p:cNvSpPr txBox="1">
            <a:spLocks noGrp="1"/>
          </p:cNvSpPr>
          <p:nvPr>
            <p:ph type="body" idx="1"/>
          </p:nvPr>
        </p:nvSpPr>
        <p:spPr>
          <a:xfrm>
            <a:off x="1262850" y="456425"/>
            <a:ext cx="7209600" cy="1028700"/>
          </a:xfrm>
          <a:prstGeom prst="rect">
            <a:avLst/>
          </a:prstGeom>
        </p:spPr>
        <p:txBody>
          <a:bodyPr spcFirstLastPara="1" wrap="square" lIns="91425" tIns="91425" rIns="91425" bIns="91425" anchor="t" anchorCtr="0">
            <a:noAutofit/>
          </a:bodyPr>
          <a:lstStyle/>
          <a:p>
            <a:pPr marL="457200" lvl="0" indent="-546100" algn="l" rtl="0">
              <a:spcBef>
                <a:spcPts val="0"/>
              </a:spcBef>
              <a:spcAft>
                <a:spcPts val="0"/>
              </a:spcAft>
              <a:buClr>
                <a:srgbClr val="CCCCCC"/>
              </a:buClr>
              <a:buSzPts val="5000"/>
              <a:buAutoNum type="arabicPeriod"/>
            </a:pPr>
            <a:r>
              <a:rPr lang="es" sz="5000">
                <a:solidFill>
                  <a:srgbClr val="CCCCCC"/>
                </a:solidFill>
              </a:rPr>
              <a:t>How does game development begin?.</a:t>
            </a:r>
            <a:endParaRPr sz="5000">
              <a:solidFill>
                <a:srgbClr val="CCCCCC"/>
              </a:solidFill>
            </a:endParaRPr>
          </a:p>
        </p:txBody>
      </p:sp>
      <p:sp>
        <p:nvSpPr>
          <p:cNvPr id="150" name="Google Shape;150;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12</a:t>
            </a:fld>
            <a:endParaRPr/>
          </a:p>
        </p:txBody>
      </p:sp>
      <p:sp>
        <p:nvSpPr>
          <p:cNvPr id="151" name="Google Shape;151;p24"/>
          <p:cNvSpPr txBox="1">
            <a:spLocks noGrp="1"/>
          </p:cNvSpPr>
          <p:nvPr>
            <p:ph type="body" idx="1"/>
          </p:nvPr>
        </p:nvSpPr>
        <p:spPr>
          <a:xfrm>
            <a:off x="967200" y="2057400"/>
            <a:ext cx="7209600" cy="10287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s" sz="5000">
                <a:solidFill>
                  <a:srgbClr val="CCCCCC"/>
                </a:solidFill>
              </a:rPr>
              <a:t>2.</a:t>
            </a:r>
            <a:r>
              <a:rPr lang="es" sz="5000">
                <a:solidFill>
                  <a:srgbClr val="B7B7B7"/>
                </a:solidFill>
              </a:rPr>
              <a:t> </a:t>
            </a:r>
            <a:r>
              <a:rPr lang="es" sz="5000">
                <a:solidFill>
                  <a:srgbClr val="CCCCCC"/>
                </a:solidFill>
              </a:rPr>
              <a:t>Design Process.</a:t>
            </a:r>
            <a:endParaRPr sz="5000">
              <a:solidFill>
                <a:srgbClr val="CCCCCC"/>
              </a:solidFill>
            </a:endParaRPr>
          </a:p>
        </p:txBody>
      </p:sp>
      <p:sp>
        <p:nvSpPr>
          <p:cNvPr id="152" name="Google Shape;152;p24"/>
          <p:cNvSpPr txBox="1">
            <a:spLocks noGrp="1"/>
          </p:cNvSpPr>
          <p:nvPr>
            <p:ph type="body" idx="1"/>
          </p:nvPr>
        </p:nvSpPr>
        <p:spPr>
          <a:xfrm>
            <a:off x="967200" y="3086100"/>
            <a:ext cx="6818400" cy="13746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s" sz="5000"/>
              <a:t>3. Design for the Senses.</a:t>
            </a:r>
            <a:endParaRPr sz="50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a:t>The main senses</a:t>
            </a:r>
            <a:endParaRPr/>
          </a:p>
        </p:txBody>
      </p:sp>
      <p:sp>
        <p:nvSpPr>
          <p:cNvPr id="158" name="Google Shape;158;p25"/>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s"/>
              <a:t>Touch is vital as it is how we directly interact with the game (controllers, mousepads, keyboards…) then the design has to feel comfortable and natural even with its limitations.</a:t>
            </a:r>
            <a:endParaRPr/>
          </a:p>
          <a:p>
            <a:pPr marL="0" lvl="0" indent="0" algn="l" rtl="0">
              <a:spcBef>
                <a:spcPts val="1200"/>
              </a:spcBef>
              <a:spcAft>
                <a:spcPts val="0"/>
              </a:spcAft>
              <a:buNone/>
            </a:pPr>
            <a:endParaRPr/>
          </a:p>
          <a:p>
            <a:pPr marL="0" lvl="0" indent="0" algn="l" rtl="0">
              <a:spcBef>
                <a:spcPts val="1200"/>
              </a:spcBef>
              <a:spcAft>
                <a:spcPts val="0"/>
              </a:spcAft>
              <a:buNone/>
            </a:pPr>
            <a:r>
              <a:rPr lang="es"/>
              <a:t>Sound is the 50% of the UX (user experience), often implemented at the end of production and is not used as effectively as it could be. </a:t>
            </a:r>
            <a:endParaRPr/>
          </a:p>
          <a:p>
            <a:pPr marL="0" lvl="0" indent="0" algn="l" rtl="0">
              <a:spcBef>
                <a:spcPts val="1200"/>
              </a:spcBef>
              <a:spcAft>
                <a:spcPts val="0"/>
              </a:spcAft>
              <a:buNone/>
            </a:pPr>
            <a:endParaRPr/>
          </a:p>
          <a:p>
            <a:pPr marL="0" lvl="0" indent="0" algn="l" rtl="0">
              <a:spcBef>
                <a:spcPts val="1200"/>
              </a:spcBef>
              <a:spcAft>
                <a:spcPts val="1200"/>
              </a:spcAft>
              <a:buNone/>
            </a:pPr>
            <a:r>
              <a:rPr lang="es"/>
              <a:t>Sight is the most exploited, setting the mood of the gameplay and is the most captivating. </a:t>
            </a:r>
            <a:endParaRPr/>
          </a:p>
        </p:txBody>
      </p:sp>
      <p:sp>
        <p:nvSpPr>
          <p:cNvPr id="159" name="Google Shape;159;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6"/>
          <p:cNvSpPr txBox="1">
            <a:spLocks noGrp="1"/>
          </p:cNvSpPr>
          <p:nvPr>
            <p:ph type="title"/>
          </p:nvPr>
        </p:nvSpPr>
        <p:spPr>
          <a:xfrm>
            <a:off x="265775" y="46397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a:t>Design around perception (Gestalt Theory)</a:t>
            </a:r>
            <a:endParaRPr/>
          </a:p>
        </p:txBody>
      </p:sp>
      <p:sp>
        <p:nvSpPr>
          <p:cNvPr id="165" name="Google Shape;165;p26"/>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a:t>When designing, we must take into account how the human brain interprets the UI.</a:t>
            </a:r>
            <a:endParaRPr/>
          </a:p>
          <a:p>
            <a:pPr marL="0" lvl="0" indent="0" algn="l" rtl="0">
              <a:spcBef>
                <a:spcPts val="1200"/>
              </a:spcBef>
              <a:spcAft>
                <a:spcPts val="0"/>
              </a:spcAft>
              <a:buNone/>
            </a:pPr>
            <a:r>
              <a:rPr lang="es"/>
              <a:t>-Proximity</a:t>
            </a:r>
            <a:endParaRPr/>
          </a:p>
          <a:p>
            <a:pPr marL="0" lvl="0" indent="0" algn="l" rtl="0">
              <a:spcBef>
                <a:spcPts val="1200"/>
              </a:spcBef>
              <a:spcAft>
                <a:spcPts val="0"/>
              </a:spcAft>
              <a:buNone/>
            </a:pPr>
            <a:r>
              <a:rPr lang="es"/>
              <a:t>-Enclosure</a:t>
            </a:r>
            <a:endParaRPr/>
          </a:p>
          <a:p>
            <a:pPr marL="0" lvl="0" indent="0" algn="l" rtl="0">
              <a:spcBef>
                <a:spcPts val="1200"/>
              </a:spcBef>
              <a:spcAft>
                <a:spcPts val="0"/>
              </a:spcAft>
              <a:buNone/>
            </a:pPr>
            <a:r>
              <a:rPr lang="es"/>
              <a:t>-Symmetry</a:t>
            </a:r>
            <a:endParaRPr/>
          </a:p>
          <a:p>
            <a:pPr marL="0" lvl="0" indent="457200" algn="l" rtl="0">
              <a:spcBef>
                <a:spcPts val="1200"/>
              </a:spcBef>
              <a:spcAft>
                <a:spcPts val="0"/>
              </a:spcAft>
              <a:buNone/>
            </a:pPr>
            <a:r>
              <a:rPr lang="es"/>
              <a:t>.</a:t>
            </a:r>
            <a:endParaRPr/>
          </a:p>
          <a:p>
            <a:pPr marL="0" lvl="0" indent="457200" algn="l" rtl="0">
              <a:spcBef>
                <a:spcPts val="1200"/>
              </a:spcBef>
              <a:spcAft>
                <a:spcPts val="0"/>
              </a:spcAft>
              <a:buNone/>
            </a:pPr>
            <a:r>
              <a:rPr lang="es"/>
              <a:t>.</a:t>
            </a:r>
            <a:endParaRPr/>
          </a:p>
          <a:p>
            <a:pPr marL="0" lvl="0" indent="457200" algn="l" rtl="0">
              <a:spcBef>
                <a:spcPts val="1200"/>
              </a:spcBef>
              <a:spcAft>
                <a:spcPts val="1200"/>
              </a:spcAft>
              <a:buNone/>
            </a:pPr>
            <a:r>
              <a:rPr lang="es"/>
              <a:t>.</a:t>
            </a:r>
            <a:endParaRPr/>
          </a:p>
        </p:txBody>
      </p:sp>
      <p:sp>
        <p:nvSpPr>
          <p:cNvPr id="166" name="Google Shape;166;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14</a:t>
            </a:fld>
            <a:endParaRPr/>
          </a:p>
        </p:txBody>
      </p:sp>
      <p:pic>
        <p:nvPicPr>
          <p:cNvPr id="167" name="Google Shape;167;p26"/>
          <p:cNvPicPr preferRelativeResize="0"/>
          <p:nvPr/>
        </p:nvPicPr>
        <p:blipFill>
          <a:blip r:embed="rId3">
            <a:alphaModFix/>
          </a:blip>
          <a:stretch>
            <a:fillRect/>
          </a:stretch>
        </p:blipFill>
        <p:spPr>
          <a:xfrm>
            <a:off x="3132025" y="1654325"/>
            <a:ext cx="5654349" cy="3180575"/>
          </a:xfrm>
          <a:prstGeom prst="rect">
            <a:avLst/>
          </a:prstGeom>
          <a:noFill/>
          <a:ln>
            <a:noFill/>
          </a:ln>
        </p:spPr>
      </p:pic>
      <p:pic>
        <p:nvPicPr>
          <p:cNvPr id="168" name="Google Shape;168;p26"/>
          <p:cNvPicPr preferRelativeResize="0"/>
          <p:nvPr/>
        </p:nvPicPr>
        <p:blipFill>
          <a:blip r:embed="rId4">
            <a:alphaModFix/>
          </a:blip>
          <a:stretch>
            <a:fillRect/>
          </a:stretch>
        </p:blipFill>
        <p:spPr>
          <a:xfrm>
            <a:off x="3091475" y="1654325"/>
            <a:ext cx="5654355" cy="3180575"/>
          </a:xfrm>
          <a:prstGeom prst="rect">
            <a:avLst/>
          </a:prstGeom>
          <a:noFill/>
          <a:ln>
            <a:noFill/>
          </a:ln>
        </p:spPr>
      </p:pic>
      <p:pic>
        <p:nvPicPr>
          <p:cNvPr id="169" name="Google Shape;169;p26"/>
          <p:cNvPicPr preferRelativeResize="0"/>
          <p:nvPr/>
        </p:nvPicPr>
        <p:blipFill>
          <a:blip r:embed="rId5">
            <a:alphaModFix/>
          </a:blip>
          <a:stretch>
            <a:fillRect/>
          </a:stretch>
        </p:blipFill>
        <p:spPr>
          <a:xfrm>
            <a:off x="3091475" y="1654325"/>
            <a:ext cx="5654371" cy="31805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7"/>
          <p:cNvSpPr txBox="1">
            <a:spLocks noGrp="1"/>
          </p:cNvSpPr>
          <p:nvPr>
            <p:ph type="title"/>
          </p:nvPr>
        </p:nvSpPr>
        <p:spPr>
          <a:xfrm>
            <a:off x="2866650" y="1808400"/>
            <a:ext cx="4918500" cy="152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s" sz="7000"/>
              <a:t>Technicals</a:t>
            </a:r>
            <a:endParaRPr sz="7000"/>
          </a:p>
        </p:txBody>
      </p:sp>
      <p:sp>
        <p:nvSpPr>
          <p:cNvPr id="175" name="Google Shape;17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179"/>
        <p:cNvGrpSpPr/>
        <p:nvPr/>
      </p:nvGrpSpPr>
      <p:grpSpPr>
        <a:xfrm>
          <a:off x="0" y="0"/>
          <a:ext cx="0" cy="0"/>
          <a:chOff x="0" y="0"/>
          <a:chExt cx="0" cy="0"/>
        </a:xfrm>
      </p:grpSpPr>
      <p:sp>
        <p:nvSpPr>
          <p:cNvPr id="180" name="Google Shape;180;p28"/>
          <p:cNvSpPr txBox="1">
            <a:spLocks noGrp="1"/>
          </p:cNvSpPr>
          <p:nvPr>
            <p:ph type="body" idx="1"/>
          </p:nvPr>
        </p:nvSpPr>
        <p:spPr>
          <a:xfrm>
            <a:off x="1358400" y="1028700"/>
            <a:ext cx="6818400" cy="1028700"/>
          </a:xfrm>
          <a:prstGeom prst="rect">
            <a:avLst/>
          </a:prstGeom>
        </p:spPr>
        <p:txBody>
          <a:bodyPr spcFirstLastPara="1" wrap="square" lIns="91425" tIns="91425" rIns="91425" bIns="91425" anchor="t" anchorCtr="0">
            <a:noAutofit/>
          </a:bodyPr>
          <a:lstStyle/>
          <a:p>
            <a:pPr marL="457200" lvl="0" indent="-546100" algn="l" rtl="0">
              <a:spcBef>
                <a:spcPts val="0"/>
              </a:spcBef>
              <a:spcAft>
                <a:spcPts val="0"/>
              </a:spcAft>
              <a:buSzPts val="5000"/>
              <a:buAutoNum type="arabicPeriod"/>
            </a:pPr>
            <a:r>
              <a:rPr lang="es" sz="5000"/>
              <a:t>Software.</a:t>
            </a:r>
            <a:endParaRPr sz="5000">
              <a:solidFill>
                <a:srgbClr val="CCCCCC"/>
              </a:solidFill>
            </a:endParaRPr>
          </a:p>
        </p:txBody>
      </p:sp>
      <p:sp>
        <p:nvSpPr>
          <p:cNvPr id="181" name="Google Shape;181;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16</a:t>
            </a:fld>
            <a:endParaRPr/>
          </a:p>
        </p:txBody>
      </p:sp>
      <p:sp>
        <p:nvSpPr>
          <p:cNvPr id="182" name="Google Shape;182;p28"/>
          <p:cNvSpPr txBox="1">
            <a:spLocks noGrp="1"/>
          </p:cNvSpPr>
          <p:nvPr>
            <p:ph type="body" idx="1"/>
          </p:nvPr>
        </p:nvSpPr>
        <p:spPr>
          <a:xfrm>
            <a:off x="967200" y="2057400"/>
            <a:ext cx="7209600" cy="10287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s" sz="5000">
                <a:solidFill>
                  <a:srgbClr val="CCCCCC"/>
                </a:solidFill>
              </a:rPr>
              <a:t>2.</a:t>
            </a:r>
            <a:r>
              <a:rPr lang="es" sz="5000">
                <a:solidFill>
                  <a:srgbClr val="B7B7B7"/>
                </a:solidFill>
              </a:rPr>
              <a:t> </a:t>
            </a:r>
            <a:r>
              <a:rPr lang="es" sz="5000">
                <a:solidFill>
                  <a:srgbClr val="CCCCCC"/>
                </a:solidFill>
              </a:rPr>
              <a:t>Requirement checklist.</a:t>
            </a:r>
            <a:endParaRPr sz="5000">
              <a:solidFill>
                <a:srgbClr val="CCCCCC"/>
              </a:solidFill>
            </a:endParaRPr>
          </a:p>
        </p:txBody>
      </p:sp>
      <p:sp>
        <p:nvSpPr>
          <p:cNvPr id="183" name="Google Shape;183;p28"/>
          <p:cNvSpPr txBox="1">
            <a:spLocks noGrp="1"/>
          </p:cNvSpPr>
          <p:nvPr>
            <p:ph type="body" idx="1"/>
          </p:nvPr>
        </p:nvSpPr>
        <p:spPr>
          <a:xfrm>
            <a:off x="967200" y="3086100"/>
            <a:ext cx="6818400" cy="13746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s" sz="5000">
                <a:solidFill>
                  <a:srgbClr val="CCCCCC"/>
                </a:solidFill>
              </a:rPr>
              <a:t>3. Tutorials.</a:t>
            </a:r>
            <a:endParaRPr sz="5000">
              <a:solidFill>
                <a:srgbClr val="CCCCCC"/>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9"/>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a:t>Technical</a:t>
            </a:r>
            <a:endParaRPr/>
          </a:p>
        </p:txBody>
      </p:sp>
      <p:sp>
        <p:nvSpPr>
          <p:cNvPr id="189" name="Google Shape;189;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17</a:t>
            </a:fld>
            <a:endParaRPr/>
          </a:p>
        </p:txBody>
      </p:sp>
      <p:pic>
        <p:nvPicPr>
          <p:cNvPr id="190" name="Google Shape;190;p29"/>
          <p:cNvPicPr preferRelativeResize="0"/>
          <p:nvPr/>
        </p:nvPicPr>
        <p:blipFill>
          <a:blip r:embed="rId3">
            <a:alphaModFix/>
          </a:blip>
          <a:stretch>
            <a:fillRect/>
          </a:stretch>
        </p:blipFill>
        <p:spPr>
          <a:xfrm>
            <a:off x="585775" y="1522400"/>
            <a:ext cx="7972425" cy="26955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0"/>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a:t>Technical </a:t>
            </a:r>
            <a:endParaRPr/>
          </a:p>
        </p:txBody>
      </p:sp>
      <p:sp>
        <p:nvSpPr>
          <p:cNvPr id="196" name="Google Shape;196;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18</a:t>
            </a:fld>
            <a:endParaRPr/>
          </a:p>
        </p:txBody>
      </p:sp>
      <p:pic>
        <p:nvPicPr>
          <p:cNvPr id="197" name="Google Shape;197;p30"/>
          <p:cNvPicPr preferRelativeResize="0"/>
          <p:nvPr/>
        </p:nvPicPr>
        <p:blipFill>
          <a:blip r:embed="rId3">
            <a:alphaModFix/>
          </a:blip>
          <a:stretch>
            <a:fillRect/>
          </a:stretch>
        </p:blipFill>
        <p:spPr>
          <a:xfrm>
            <a:off x="642925" y="1460500"/>
            <a:ext cx="7858125" cy="2819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201"/>
        <p:cNvGrpSpPr/>
        <p:nvPr/>
      </p:nvGrpSpPr>
      <p:grpSpPr>
        <a:xfrm>
          <a:off x="0" y="0"/>
          <a:ext cx="0" cy="0"/>
          <a:chOff x="0" y="0"/>
          <a:chExt cx="0" cy="0"/>
        </a:xfrm>
      </p:grpSpPr>
      <p:sp>
        <p:nvSpPr>
          <p:cNvPr id="202" name="Google Shape;202;p31"/>
          <p:cNvSpPr txBox="1">
            <a:spLocks noGrp="1"/>
          </p:cNvSpPr>
          <p:nvPr>
            <p:ph type="body" idx="1"/>
          </p:nvPr>
        </p:nvSpPr>
        <p:spPr>
          <a:xfrm>
            <a:off x="1162800" y="1025850"/>
            <a:ext cx="7122900" cy="3091800"/>
          </a:xfrm>
          <a:prstGeom prst="rect">
            <a:avLst/>
          </a:prstGeom>
        </p:spPr>
        <p:txBody>
          <a:bodyPr spcFirstLastPara="1" wrap="square" lIns="91425" tIns="91425" rIns="91425" bIns="91425" anchor="t" anchorCtr="0">
            <a:noAutofit/>
          </a:bodyPr>
          <a:lstStyle/>
          <a:p>
            <a:pPr marL="457200" lvl="0" indent="-552450" algn="l" rtl="0">
              <a:spcBef>
                <a:spcPts val="0"/>
              </a:spcBef>
              <a:spcAft>
                <a:spcPts val="0"/>
              </a:spcAft>
              <a:buClr>
                <a:srgbClr val="CCCCCC"/>
              </a:buClr>
              <a:buSzPts val="5100"/>
              <a:buAutoNum type="arabicPeriod"/>
            </a:pPr>
            <a:r>
              <a:rPr lang="es" sz="5100">
                <a:solidFill>
                  <a:srgbClr val="CCCCCC"/>
                </a:solidFill>
              </a:rPr>
              <a:t>Software.</a:t>
            </a:r>
            <a:endParaRPr sz="5100">
              <a:solidFill>
                <a:srgbClr val="CCCCCC"/>
              </a:solidFill>
            </a:endParaRPr>
          </a:p>
          <a:p>
            <a:pPr marL="457200" lvl="0" indent="-552450" algn="l" rtl="0">
              <a:spcBef>
                <a:spcPts val="0"/>
              </a:spcBef>
              <a:spcAft>
                <a:spcPts val="0"/>
              </a:spcAft>
              <a:buSzPts val="5100"/>
              <a:buAutoNum type="arabicPeriod"/>
            </a:pPr>
            <a:r>
              <a:rPr lang="es" sz="5100"/>
              <a:t>Requirement checklist.</a:t>
            </a:r>
            <a:endParaRPr sz="5100"/>
          </a:p>
          <a:p>
            <a:pPr marL="457200" lvl="0" indent="-552450" algn="l" rtl="0">
              <a:spcBef>
                <a:spcPts val="0"/>
              </a:spcBef>
              <a:spcAft>
                <a:spcPts val="0"/>
              </a:spcAft>
              <a:buClr>
                <a:srgbClr val="CCCCCC"/>
              </a:buClr>
              <a:buSzPts val="5100"/>
              <a:buAutoNum type="arabicPeriod"/>
            </a:pPr>
            <a:r>
              <a:rPr lang="es" sz="5100">
                <a:solidFill>
                  <a:srgbClr val="CCCCCC"/>
                </a:solidFill>
              </a:rPr>
              <a:t>Iconography.</a:t>
            </a:r>
            <a:endParaRPr sz="5100">
              <a:solidFill>
                <a:srgbClr val="CCCCCC"/>
              </a:solidFill>
            </a:endParaRPr>
          </a:p>
        </p:txBody>
      </p:sp>
      <p:sp>
        <p:nvSpPr>
          <p:cNvPr id="203" name="Google Shape;203;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a:t>Index</a:t>
            </a:r>
            <a:endParaRPr/>
          </a:p>
        </p:txBody>
      </p:sp>
      <p:sp>
        <p:nvSpPr>
          <p:cNvPr id="69" name="Google Shape;69;p14"/>
          <p:cNvSpPr txBox="1">
            <a:spLocks noGrp="1"/>
          </p:cNvSpPr>
          <p:nvPr>
            <p:ph type="body" idx="1"/>
          </p:nvPr>
        </p:nvSpPr>
        <p:spPr>
          <a:xfrm>
            <a:off x="311700" y="1171600"/>
            <a:ext cx="8520600" cy="3796200"/>
          </a:xfrm>
          <a:prstGeom prst="rect">
            <a:avLst/>
          </a:prstGeom>
        </p:spPr>
        <p:txBody>
          <a:bodyPr spcFirstLastPara="1" wrap="square" lIns="91425" tIns="91425" rIns="91425" bIns="91425" anchor="t" anchorCtr="0">
            <a:normAutofit lnSpcReduction="20000"/>
          </a:bodyPr>
          <a:lstStyle/>
          <a:p>
            <a:pPr marL="457200" lvl="0" indent="-342900" algn="l" rtl="0">
              <a:spcBef>
                <a:spcPts val="0"/>
              </a:spcBef>
              <a:spcAft>
                <a:spcPts val="0"/>
              </a:spcAft>
              <a:buSzPts val="1800"/>
              <a:buAutoNum type="arabicPeriod"/>
            </a:pPr>
            <a:r>
              <a:rPr lang="es"/>
              <a:t>Introduction</a:t>
            </a:r>
            <a:endParaRPr/>
          </a:p>
          <a:p>
            <a:pPr marL="457200" lvl="0" indent="-342900" algn="l" rtl="0">
              <a:spcBef>
                <a:spcPts val="0"/>
              </a:spcBef>
              <a:spcAft>
                <a:spcPts val="0"/>
              </a:spcAft>
              <a:buSzPts val="1800"/>
              <a:buAutoNum type="arabicPeriod"/>
            </a:pPr>
            <a:r>
              <a:rPr lang="es"/>
              <a:t>Getting Started</a:t>
            </a:r>
            <a:endParaRPr/>
          </a:p>
          <a:p>
            <a:pPr marL="457200" lvl="0" indent="-342900" algn="l" rtl="0">
              <a:spcBef>
                <a:spcPts val="0"/>
              </a:spcBef>
              <a:spcAft>
                <a:spcPts val="0"/>
              </a:spcAft>
              <a:buSzPts val="1800"/>
              <a:buAutoNum type="arabicPeriod"/>
            </a:pPr>
            <a:r>
              <a:rPr lang="es"/>
              <a:t>Technicals</a:t>
            </a:r>
            <a:endParaRPr/>
          </a:p>
          <a:p>
            <a:pPr marL="457200" lvl="0" indent="-342900" algn="l" rtl="0">
              <a:spcBef>
                <a:spcPts val="0"/>
              </a:spcBef>
              <a:spcAft>
                <a:spcPts val="0"/>
              </a:spcAft>
              <a:buSzPts val="1800"/>
              <a:buAutoNum type="arabicPeriod"/>
            </a:pPr>
            <a:r>
              <a:rPr lang="es"/>
              <a:t>UI vs UX</a:t>
            </a:r>
            <a:endParaRPr/>
          </a:p>
          <a:p>
            <a:pPr marL="457200" lvl="0" indent="-342900" algn="l" rtl="0">
              <a:spcBef>
                <a:spcPts val="0"/>
              </a:spcBef>
              <a:spcAft>
                <a:spcPts val="0"/>
              </a:spcAft>
              <a:buSzPts val="1800"/>
              <a:buAutoNum type="arabicPeriod"/>
            </a:pPr>
            <a:r>
              <a:rPr lang="es"/>
              <a:t>Visuals</a:t>
            </a:r>
            <a:endParaRPr/>
          </a:p>
          <a:p>
            <a:pPr marL="457200" lvl="0" indent="-342900" algn="l" rtl="0">
              <a:spcBef>
                <a:spcPts val="0"/>
              </a:spcBef>
              <a:spcAft>
                <a:spcPts val="0"/>
              </a:spcAft>
              <a:buSzPts val="1800"/>
              <a:buAutoNum type="arabicPeriod"/>
            </a:pPr>
            <a:r>
              <a:rPr lang="es"/>
              <a:t>Artwork</a:t>
            </a:r>
            <a:endParaRPr/>
          </a:p>
          <a:p>
            <a:pPr marL="457200" lvl="0" indent="-342900" algn="l" rtl="0">
              <a:spcBef>
                <a:spcPts val="0"/>
              </a:spcBef>
              <a:spcAft>
                <a:spcPts val="0"/>
              </a:spcAft>
              <a:buSzPts val="1800"/>
              <a:buAutoNum type="arabicPeriod"/>
            </a:pPr>
            <a:r>
              <a:rPr lang="es"/>
              <a:t>Color</a:t>
            </a:r>
            <a:endParaRPr/>
          </a:p>
          <a:p>
            <a:pPr marL="457200" lvl="0" indent="-342900" algn="l" rtl="0">
              <a:spcBef>
                <a:spcPts val="0"/>
              </a:spcBef>
              <a:spcAft>
                <a:spcPts val="0"/>
              </a:spcAft>
              <a:buSzPts val="1800"/>
              <a:buAutoNum type="arabicPeriod"/>
            </a:pPr>
            <a:r>
              <a:rPr lang="es"/>
              <a:t>Accesibility</a:t>
            </a:r>
            <a:endParaRPr/>
          </a:p>
          <a:p>
            <a:pPr marL="457200" lvl="0" indent="-342900" algn="l" rtl="0">
              <a:spcBef>
                <a:spcPts val="0"/>
              </a:spcBef>
              <a:spcAft>
                <a:spcPts val="0"/>
              </a:spcAft>
              <a:buSzPts val="1800"/>
              <a:buAutoNum type="arabicPeriod"/>
            </a:pPr>
            <a:r>
              <a:rPr lang="es"/>
              <a:t>Layout </a:t>
            </a:r>
            <a:endParaRPr/>
          </a:p>
          <a:p>
            <a:pPr marL="457200" lvl="0" indent="-342900" algn="l" rtl="0">
              <a:spcBef>
                <a:spcPts val="0"/>
              </a:spcBef>
              <a:spcAft>
                <a:spcPts val="0"/>
              </a:spcAft>
              <a:buSzPts val="1800"/>
              <a:buAutoNum type="arabicPeriod"/>
            </a:pPr>
            <a:r>
              <a:rPr lang="es"/>
              <a:t>Menus</a:t>
            </a:r>
            <a:endParaRPr/>
          </a:p>
          <a:p>
            <a:pPr marL="457200" lvl="0" indent="-342900" algn="l" rtl="0">
              <a:spcBef>
                <a:spcPts val="0"/>
              </a:spcBef>
              <a:spcAft>
                <a:spcPts val="0"/>
              </a:spcAft>
              <a:buSzPts val="1800"/>
              <a:buAutoNum type="arabicPeriod"/>
            </a:pPr>
            <a:r>
              <a:rPr lang="es"/>
              <a:t>Mockups</a:t>
            </a:r>
            <a:endParaRPr/>
          </a:p>
          <a:p>
            <a:pPr marL="457200" lvl="0" indent="-342900" algn="l" rtl="0">
              <a:spcBef>
                <a:spcPts val="0"/>
              </a:spcBef>
              <a:spcAft>
                <a:spcPts val="0"/>
              </a:spcAft>
              <a:buSzPts val="1800"/>
              <a:buAutoNum type="arabicPeriod"/>
            </a:pPr>
            <a:r>
              <a:rPr lang="es"/>
              <a:t>HUD</a:t>
            </a:r>
            <a:endParaRPr/>
          </a:p>
          <a:p>
            <a:pPr marL="457200" lvl="0" indent="-342900" algn="l" rtl="0">
              <a:spcBef>
                <a:spcPts val="0"/>
              </a:spcBef>
              <a:spcAft>
                <a:spcPts val="0"/>
              </a:spcAft>
              <a:buSzPts val="1800"/>
              <a:buAutoNum type="arabicPeriod"/>
            </a:pPr>
            <a:r>
              <a:rPr lang="es"/>
              <a:t>Conclusion</a:t>
            </a:r>
            <a:endParaRPr sz="1350">
              <a:solidFill>
                <a:srgbClr val="404040"/>
              </a:solidFill>
              <a:highlight>
                <a:srgbClr val="F2F2F2"/>
              </a:highlight>
              <a:latin typeface="Roboto"/>
              <a:ea typeface="Roboto"/>
              <a:cs typeface="Roboto"/>
              <a:sym typeface="Roboto"/>
            </a:endParaRPr>
          </a:p>
        </p:txBody>
      </p:sp>
      <p:sp>
        <p:nvSpPr>
          <p:cNvPr id="70" name="Google Shape;70;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2</a:t>
            </a:fld>
            <a:endParaRPr/>
          </a:p>
        </p:txBody>
      </p:sp>
      <p:pic>
        <p:nvPicPr>
          <p:cNvPr id="71" name="Google Shape;71;p14"/>
          <p:cNvPicPr preferRelativeResize="0"/>
          <p:nvPr/>
        </p:nvPicPr>
        <p:blipFill>
          <a:blip r:embed="rId3">
            <a:alphaModFix/>
          </a:blip>
          <a:stretch>
            <a:fillRect/>
          </a:stretch>
        </p:blipFill>
        <p:spPr>
          <a:xfrm>
            <a:off x="3048600" y="630538"/>
            <a:ext cx="5852350" cy="37961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207"/>
        <p:cNvGrpSpPr/>
        <p:nvPr/>
      </p:nvGrpSpPr>
      <p:grpSpPr>
        <a:xfrm>
          <a:off x="0" y="0"/>
          <a:ext cx="0" cy="0"/>
          <a:chOff x="0" y="0"/>
          <a:chExt cx="0" cy="0"/>
        </a:xfrm>
      </p:grpSpPr>
      <p:sp>
        <p:nvSpPr>
          <p:cNvPr id="208" name="Google Shape;208;p32"/>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6"/>
              <a:buFont typeface="Arial"/>
              <a:buNone/>
            </a:pPr>
            <a:r>
              <a:rPr lang="es"/>
              <a:t>Technical </a:t>
            </a:r>
            <a:endParaRPr/>
          </a:p>
        </p:txBody>
      </p:sp>
      <p:sp>
        <p:nvSpPr>
          <p:cNvPr id="209" name="Google Shape;209;p32"/>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a:t>Screen size									Language support</a:t>
            </a:r>
            <a:endParaRPr/>
          </a:p>
          <a:p>
            <a:pPr marL="0" lvl="0" indent="0" algn="l" rtl="0">
              <a:spcBef>
                <a:spcPts val="1200"/>
              </a:spcBef>
              <a:spcAft>
                <a:spcPts val="0"/>
              </a:spcAft>
              <a:buNone/>
            </a:pPr>
            <a:r>
              <a:rPr lang="es"/>
              <a:t>Input controls								Region ratings</a:t>
            </a:r>
            <a:endParaRPr/>
          </a:p>
          <a:p>
            <a:pPr marL="0" lvl="0" indent="0" algn="l" rtl="0">
              <a:spcBef>
                <a:spcPts val="1200"/>
              </a:spcBef>
              <a:spcAft>
                <a:spcPts val="0"/>
              </a:spcAft>
              <a:buNone/>
            </a:pPr>
            <a:r>
              <a:rPr lang="es"/>
              <a:t>Accessibility features							Accessibility</a:t>
            </a:r>
            <a:endParaRPr/>
          </a:p>
          <a:p>
            <a:pPr marL="0" lvl="0" indent="0" algn="l" rtl="0">
              <a:spcBef>
                <a:spcPts val="1200"/>
              </a:spcBef>
              <a:spcAft>
                <a:spcPts val="0"/>
              </a:spcAft>
              <a:buNone/>
            </a:pPr>
            <a:r>
              <a:rPr lang="es"/>
              <a:t>Loading times 								…</a:t>
            </a:r>
            <a:endParaRPr/>
          </a:p>
          <a:p>
            <a:pPr marL="0" lvl="0" indent="0" algn="l" rtl="0">
              <a:spcBef>
                <a:spcPts val="1200"/>
              </a:spcBef>
              <a:spcAft>
                <a:spcPts val="0"/>
              </a:spcAft>
              <a:buNone/>
            </a:pPr>
            <a:r>
              <a:rPr lang="es"/>
              <a:t>Requirements specific to 4K, HD, and SD </a:t>
            </a:r>
            <a:endParaRPr/>
          </a:p>
          <a:p>
            <a:pPr marL="0" lvl="0" indent="0" algn="l" rtl="0">
              <a:spcBef>
                <a:spcPts val="1200"/>
              </a:spcBef>
              <a:spcAft>
                <a:spcPts val="0"/>
              </a:spcAft>
              <a:buNone/>
            </a:pPr>
            <a:r>
              <a:rPr lang="es"/>
              <a:t>Minimum font size </a:t>
            </a:r>
            <a:endParaRPr/>
          </a:p>
          <a:p>
            <a:pPr marL="0" lvl="0" indent="0" algn="l" rtl="0">
              <a:spcBef>
                <a:spcPts val="1200"/>
              </a:spcBef>
              <a:spcAft>
                <a:spcPts val="1200"/>
              </a:spcAft>
              <a:buNone/>
            </a:pPr>
            <a:r>
              <a:rPr lang="es"/>
              <a:t>Input controllers </a:t>
            </a:r>
            <a:endParaRPr/>
          </a:p>
        </p:txBody>
      </p:sp>
      <p:sp>
        <p:nvSpPr>
          <p:cNvPr id="210" name="Google Shape;210;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214"/>
        <p:cNvGrpSpPr/>
        <p:nvPr/>
      </p:nvGrpSpPr>
      <p:grpSpPr>
        <a:xfrm>
          <a:off x="0" y="0"/>
          <a:ext cx="0" cy="0"/>
          <a:chOff x="0" y="0"/>
          <a:chExt cx="0" cy="0"/>
        </a:xfrm>
      </p:grpSpPr>
      <p:sp>
        <p:nvSpPr>
          <p:cNvPr id="215" name="Google Shape;215;p33"/>
          <p:cNvSpPr txBox="1">
            <a:spLocks noGrp="1"/>
          </p:cNvSpPr>
          <p:nvPr>
            <p:ph type="body" idx="1"/>
          </p:nvPr>
        </p:nvSpPr>
        <p:spPr>
          <a:xfrm>
            <a:off x="1162800" y="1025850"/>
            <a:ext cx="7152300" cy="3091800"/>
          </a:xfrm>
          <a:prstGeom prst="rect">
            <a:avLst/>
          </a:prstGeom>
        </p:spPr>
        <p:txBody>
          <a:bodyPr spcFirstLastPara="1" wrap="square" lIns="91425" tIns="91425" rIns="91425" bIns="91425" anchor="t" anchorCtr="0">
            <a:noAutofit/>
          </a:bodyPr>
          <a:lstStyle/>
          <a:p>
            <a:pPr marL="457200" lvl="0" indent="-546100" algn="l" rtl="0">
              <a:spcBef>
                <a:spcPts val="0"/>
              </a:spcBef>
              <a:spcAft>
                <a:spcPts val="0"/>
              </a:spcAft>
              <a:buClr>
                <a:srgbClr val="CCCCCC"/>
              </a:buClr>
              <a:buSzPts val="5000"/>
              <a:buAutoNum type="arabicPeriod"/>
            </a:pPr>
            <a:r>
              <a:rPr lang="es" sz="5000">
                <a:solidFill>
                  <a:srgbClr val="CCCCCC"/>
                </a:solidFill>
              </a:rPr>
              <a:t>Software.</a:t>
            </a:r>
            <a:endParaRPr sz="5000">
              <a:solidFill>
                <a:srgbClr val="CCCCCC"/>
              </a:solidFill>
            </a:endParaRPr>
          </a:p>
          <a:p>
            <a:pPr marL="457200" lvl="0" indent="-546100" algn="l" rtl="0">
              <a:spcBef>
                <a:spcPts val="0"/>
              </a:spcBef>
              <a:spcAft>
                <a:spcPts val="0"/>
              </a:spcAft>
              <a:buClr>
                <a:srgbClr val="CCCCCC"/>
              </a:buClr>
              <a:buSzPts val="5000"/>
              <a:buAutoNum type="arabicPeriod"/>
            </a:pPr>
            <a:r>
              <a:rPr lang="es" sz="5000">
                <a:solidFill>
                  <a:srgbClr val="CCCCCC"/>
                </a:solidFill>
              </a:rPr>
              <a:t>Requirement checklist.</a:t>
            </a:r>
            <a:endParaRPr sz="5000">
              <a:solidFill>
                <a:srgbClr val="CCCCCC"/>
              </a:solidFill>
            </a:endParaRPr>
          </a:p>
          <a:p>
            <a:pPr marL="457200" lvl="0" indent="-546100" algn="l" rtl="0">
              <a:spcBef>
                <a:spcPts val="0"/>
              </a:spcBef>
              <a:spcAft>
                <a:spcPts val="0"/>
              </a:spcAft>
              <a:buSzPts val="5000"/>
              <a:buAutoNum type="arabicPeriod"/>
            </a:pPr>
            <a:r>
              <a:rPr lang="es" sz="5000"/>
              <a:t>Tutorials.</a:t>
            </a:r>
            <a:endParaRPr sz="5000"/>
          </a:p>
        </p:txBody>
      </p:sp>
      <p:sp>
        <p:nvSpPr>
          <p:cNvPr id="216" name="Google Shape;216;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220"/>
        <p:cNvGrpSpPr/>
        <p:nvPr/>
      </p:nvGrpSpPr>
      <p:grpSpPr>
        <a:xfrm>
          <a:off x="0" y="0"/>
          <a:ext cx="0" cy="0"/>
          <a:chOff x="0" y="0"/>
          <a:chExt cx="0" cy="0"/>
        </a:xfrm>
      </p:grpSpPr>
      <p:sp>
        <p:nvSpPr>
          <p:cNvPr id="221" name="Google Shape;221;p3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6"/>
              <a:buFont typeface="Arial"/>
              <a:buNone/>
            </a:pPr>
            <a:r>
              <a:rPr lang="es"/>
              <a:t>Technical</a:t>
            </a:r>
            <a:endParaRPr/>
          </a:p>
        </p:txBody>
      </p:sp>
      <p:sp>
        <p:nvSpPr>
          <p:cNvPr id="222" name="Google Shape;222;p34"/>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b="1"/>
              <a:t>Pop-ups</a:t>
            </a:r>
            <a:r>
              <a:rPr lang="es"/>
              <a:t>													</a:t>
            </a:r>
            <a:r>
              <a:rPr lang="es" b="1"/>
              <a:t>Sandbox level</a:t>
            </a:r>
            <a:endParaRPr b="1"/>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r>
              <a:rPr lang="es" b="1"/>
              <a:t>Prompts</a:t>
            </a:r>
            <a:r>
              <a:rPr lang="es"/>
              <a:t>													</a:t>
            </a:r>
            <a:r>
              <a:rPr lang="es" b="1"/>
              <a:t>Scripted tutorials</a:t>
            </a:r>
            <a:endParaRPr b="1"/>
          </a:p>
        </p:txBody>
      </p:sp>
      <p:sp>
        <p:nvSpPr>
          <p:cNvPr id="223" name="Google Shape;223;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22</a:t>
            </a:fld>
            <a:endParaRPr/>
          </a:p>
        </p:txBody>
      </p:sp>
      <p:pic>
        <p:nvPicPr>
          <p:cNvPr id="224" name="Google Shape;224;p34" descr="a blue window with the words this is the tutorial window written on it (proporcionado por Tenor)"/>
          <p:cNvPicPr preferRelativeResize="0"/>
          <p:nvPr/>
        </p:nvPicPr>
        <p:blipFill rotWithShape="1">
          <a:blip r:embed="rId3">
            <a:alphaModFix/>
          </a:blip>
          <a:srcRect t="-1310" b="1310"/>
          <a:stretch/>
        </p:blipFill>
        <p:spPr>
          <a:xfrm>
            <a:off x="2272800" y="1216301"/>
            <a:ext cx="3852400" cy="3203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5"/>
          <p:cNvSpPr txBox="1">
            <a:spLocks noGrp="1"/>
          </p:cNvSpPr>
          <p:nvPr>
            <p:ph type="title"/>
          </p:nvPr>
        </p:nvSpPr>
        <p:spPr>
          <a:xfrm>
            <a:off x="2866650" y="1808400"/>
            <a:ext cx="4918500" cy="152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s" sz="7000"/>
              <a:t>UI vs UX</a:t>
            </a:r>
            <a:endParaRPr sz="7000"/>
          </a:p>
        </p:txBody>
      </p:sp>
      <p:sp>
        <p:nvSpPr>
          <p:cNvPr id="230" name="Google Shape;230;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36"/>
          <p:cNvPicPr preferRelativeResize="0"/>
          <p:nvPr/>
        </p:nvPicPr>
        <p:blipFill>
          <a:blip r:embed="rId3">
            <a:alphaModFix/>
          </a:blip>
          <a:stretch>
            <a:fillRect/>
          </a:stretch>
        </p:blipFill>
        <p:spPr>
          <a:xfrm flipH="1">
            <a:off x="2582675" y="3017275"/>
            <a:ext cx="1283425" cy="2039549"/>
          </a:xfrm>
          <a:prstGeom prst="rect">
            <a:avLst/>
          </a:prstGeom>
          <a:noFill/>
          <a:ln>
            <a:noFill/>
          </a:ln>
        </p:spPr>
      </p:pic>
      <p:sp>
        <p:nvSpPr>
          <p:cNvPr id="236" name="Google Shape;236;p3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a:t>UI vs UX </a:t>
            </a:r>
            <a:endParaRPr/>
          </a:p>
        </p:txBody>
      </p:sp>
      <p:sp>
        <p:nvSpPr>
          <p:cNvPr id="237" name="Google Shape;237;p36"/>
          <p:cNvSpPr txBox="1">
            <a:spLocks noGrp="1"/>
          </p:cNvSpPr>
          <p:nvPr>
            <p:ph type="body" idx="1"/>
          </p:nvPr>
        </p:nvSpPr>
        <p:spPr>
          <a:xfrm>
            <a:off x="311700" y="1162125"/>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a:t>UI: User interface. Interact and communicate with the system. Effective and clear</a:t>
            </a:r>
            <a:endParaRPr/>
          </a:p>
          <a:p>
            <a:pPr marL="0" lvl="0" indent="0" algn="l" rtl="0">
              <a:spcBef>
                <a:spcPts val="1200"/>
              </a:spcBef>
              <a:spcAft>
                <a:spcPts val="0"/>
              </a:spcAft>
              <a:buNone/>
            </a:pPr>
            <a:r>
              <a:rPr lang="es"/>
              <a:t>	-Front-end (FE) menus: Where we interact, out of gameplay</a:t>
            </a:r>
            <a:endParaRPr/>
          </a:p>
          <a:p>
            <a:pPr marL="0" lvl="0" indent="0" algn="l" rtl="0">
              <a:spcBef>
                <a:spcPts val="1200"/>
              </a:spcBef>
              <a:spcAft>
                <a:spcPts val="0"/>
              </a:spcAft>
              <a:buNone/>
            </a:pPr>
            <a:r>
              <a:rPr lang="es"/>
              <a:t>	-Heads-up display (HUD): In-game messages. Guide the player</a:t>
            </a:r>
            <a:endParaRPr/>
          </a:p>
          <a:p>
            <a:pPr marL="0" lvl="0" indent="0" algn="l" rtl="0">
              <a:spcBef>
                <a:spcPts val="1200"/>
              </a:spcBef>
              <a:spcAft>
                <a:spcPts val="1200"/>
              </a:spcAft>
              <a:buNone/>
            </a:pPr>
            <a:r>
              <a:rPr lang="es"/>
              <a:t>UX: User experience, how the player feels. Interaction, design, marketing, post-purchase support…</a:t>
            </a:r>
            <a:endParaRPr/>
          </a:p>
        </p:txBody>
      </p:sp>
      <p:sp>
        <p:nvSpPr>
          <p:cNvPr id="238" name="Google Shape;238;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24</a:t>
            </a:fld>
            <a:endParaRPr/>
          </a:p>
        </p:txBody>
      </p:sp>
      <p:pic>
        <p:nvPicPr>
          <p:cNvPr id="239" name="Google Shape;239;p36"/>
          <p:cNvPicPr preferRelativeResize="0"/>
          <p:nvPr/>
        </p:nvPicPr>
        <p:blipFill>
          <a:blip r:embed="rId4">
            <a:alphaModFix/>
          </a:blip>
          <a:stretch>
            <a:fillRect/>
          </a:stretch>
        </p:blipFill>
        <p:spPr>
          <a:xfrm>
            <a:off x="6968726" y="3281200"/>
            <a:ext cx="1729500" cy="17756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7"/>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just" rtl="0">
              <a:spcBef>
                <a:spcPts val="0"/>
              </a:spcBef>
              <a:spcAft>
                <a:spcPts val="0"/>
              </a:spcAft>
              <a:buNone/>
            </a:pPr>
            <a:r>
              <a:rPr lang="es"/>
              <a:t>UI vs UX</a:t>
            </a:r>
            <a:endParaRPr/>
          </a:p>
        </p:txBody>
      </p:sp>
      <p:sp>
        <p:nvSpPr>
          <p:cNvPr id="245" name="Google Shape;245;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25</a:t>
            </a:fld>
            <a:endParaRPr/>
          </a:p>
        </p:txBody>
      </p:sp>
      <p:pic>
        <p:nvPicPr>
          <p:cNvPr id="246" name="Google Shape;246;p37"/>
          <p:cNvPicPr preferRelativeResize="0"/>
          <p:nvPr/>
        </p:nvPicPr>
        <p:blipFill>
          <a:blip r:embed="rId3">
            <a:alphaModFix/>
          </a:blip>
          <a:stretch>
            <a:fillRect/>
          </a:stretch>
        </p:blipFill>
        <p:spPr>
          <a:xfrm>
            <a:off x="833550" y="1715950"/>
            <a:ext cx="2784425" cy="2088301"/>
          </a:xfrm>
          <a:prstGeom prst="rect">
            <a:avLst/>
          </a:prstGeom>
          <a:noFill/>
          <a:ln>
            <a:noFill/>
          </a:ln>
        </p:spPr>
      </p:pic>
      <p:pic>
        <p:nvPicPr>
          <p:cNvPr id="247" name="Google Shape;247;p37"/>
          <p:cNvPicPr preferRelativeResize="0"/>
          <p:nvPr/>
        </p:nvPicPr>
        <p:blipFill>
          <a:blip r:embed="rId4">
            <a:alphaModFix/>
          </a:blip>
          <a:stretch>
            <a:fillRect/>
          </a:stretch>
        </p:blipFill>
        <p:spPr>
          <a:xfrm>
            <a:off x="4122900" y="1715950"/>
            <a:ext cx="4520955" cy="2088300"/>
          </a:xfrm>
          <a:prstGeom prst="rect">
            <a:avLst/>
          </a:prstGeom>
          <a:noFill/>
          <a:ln>
            <a:noFill/>
          </a:ln>
        </p:spPr>
      </p:pic>
      <p:pic>
        <p:nvPicPr>
          <p:cNvPr id="248" name="Google Shape;248;p37"/>
          <p:cNvPicPr preferRelativeResize="0"/>
          <p:nvPr/>
        </p:nvPicPr>
        <p:blipFill>
          <a:blip r:embed="rId5">
            <a:alphaModFix/>
          </a:blip>
          <a:stretch>
            <a:fillRect/>
          </a:stretch>
        </p:blipFill>
        <p:spPr>
          <a:xfrm>
            <a:off x="1919763" y="1344950"/>
            <a:ext cx="5304475" cy="3050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6"/>
                                        </p:tgtEl>
                                        <p:attrNameLst>
                                          <p:attrName>style.visibility</p:attrName>
                                        </p:attrNameLst>
                                      </p:cBhvr>
                                      <p:to>
                                        <p:strVal val="visible"/>
                                      </p:to>
                                    </p:set>
                                    <p:anim calcmode="lin" valueType="num">
                                      <p:cBhvr additive="base">
                                        <p:cTn id="7" dur="1000"/>
                                        <p:tgtEl>
                                          <p:spTgt spid="246"/>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 calcmode="lin" valueType="num">
                                      <p:cBhvr additive="base">
                                        <p:cTn id="12" dur="1000"/>
                                        <p:tgtEl>
                                          <p:spTgt spid="247"/>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8"/>
                                        </p:tgtEl>
                                        <p:attrNameLst>
                                          <p:attrName>style.visibility</p:attrName>
                                        </p:attrNameLst>
                                      </p:cBhvr>
                                      <p:to>
                                        <p:strVal val="visible"/>
                                      </p:to>
                                    </p:set>
                                    <p:animEffect transition="in" filter="fade">
                                      <p:cBhvr>
                                        <p:cTn id="17" dur="1000"/>
                                        <p:tgtEl>
                                          <p:spTgt spid="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8"/>
          <p:cNvSpPr txBox="1">
            <a:spLocks noGrp="1"/>
          </p:cNvSpPr>
          <p:nvPr>
            <p:ph type="title"/>
          </p:nvPr>
        </p:nvSpPr>
        <p:spPr>
          <a:xfrm>
            <a:off x="2866650" y="1808400"/>
            <a:ext cx="4918500" cy="152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s" sz="7000"/>
              <a:t>Visuals</a:t>
            </a:r>
            <a:endParaRPr sz="7000"/>
          </a:p>
        </p:txBody>
      </p:sp>
      <p:sp>
        <p:nvSpPr>
          <p:cNvPr id="254" name="Google Shape;254;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258"/>
        <p:cNvGrpSpPr/>
        <p:nvPr/>
      </p:nvGrpSpPr>
      <p:grpSpPr>
        <a:xfrm>
          <a:off x="0" y="0"/>
          <a:ext cx="0" cy="0"/>
          <a:chOff x="0" y="0"/>
          <a:chExt cx="0" cy="0"/>
        </a:xfrm>
      </p:grpSpPr>
      <p:sp>
        <p:nvSpPr>
          <p:cNvPr id="259" name="Google Shape;259;p39"/>
          <p:cNvSpPr txBox="1">
            <a:spLocks noGrp="1"/>
          </p:cNvSpPr>
          <p:nvPr>
            <p:ph type="body" idx="1"/>
          </p:nvPr>
        </p:nvSpPr>
        <p:spPr>
          <a:xfrm>
            <a:off x="1358400" y="1028700"/>
            <a:ext cx="6818400" cy="1028700"/>
          </a:xfrm>
          <a:prstGeom prst="rect">
            <a:avLst/>
          </a:prstGeom>
        </p:spPr>
        <p:txBody>
          <a:bodyPr spcFirstLastPara="1" wrap="square" lIns="91425" tIns="91425" rIns="91425" bIns="91425" anchor="t" anchorCtr="0">
            <a:noAutofit/>
          </a:bodyPr>
          <a:lstStyle/>
          <a:p>
            <a:pPr marL="457200" lvl="0" indent="-546100" algn="l" rtl="0">
              <a:spcBef>
                <a:spcPts val="0"/>
              </a:spcBef>
              <a:spcAft>
                <a:spcPts val="0"/>
              </a:spcAft>
              <a:buSzPts val="5000"/>
              <a:buAutoNum type="arabicPeriod"/>
            </a:pPr>
            <a:r>
              <a:rPr lang="es" sz="5000"/>
              <a:t>Focus states.</a:t>
            </a:r>
            <a:endParaRPr sz="5000">
              <a:solidFill>
                <a:srgbClr val="CCCCCC"/>
              </a:solidFill>
            </a:endParaRPr>
          </a:p>
        </p:txBody>
      </p:sp>
      <p:sp>
        <p:nvSpPr>
          <p:cNvPr id="260" name="Google Shape;260;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27</a:t>
            </a:fld>
            <a:endParaRPr/>
          </a:p>
        </p:txBody>
      </p:sp>
      <p:sp>
        <p:nvSpPr>
          <p:cNvPr id="261" name="Google Shape;261;p39"/>
          <p:cNvSpPr txBox="1">
            <a:spLocks noGrp="1"/>
          </p:cNvSpPr>
          <p:nvPr>
            <p:ph type="body" idx="1"/>
          </p:nvPr>
        </p:nvSpPr>
        <p:spPr>
          <a:xfrm>
            <a:off x="967200" y="2057400"/>
            <a:ext cx="7209600" cy="10287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s" sz="5000">
                <a:solidFill>
                  <a:srgbClr val="CCCCCC"/>
                </a:solidFill>
              </a:rPr>
              <a:t>2.</a:t>
            </a:r>
            <a:r>
              <a:rPr lang="es" sz="5000">
                <a:solidFill>
                  <a:srgbClr val="B7B7B7"/>
                </a:solidFill>
              </a:rPr>
              <a:t> </a:t>
            </a:r>
            <a:r>
              <a:rPr lang="es" sz="5000">
                <a:solidFill>
                  <a:srgbClr val="CCCCCC"/>
                </a:solidFill>
              </a:rPr>
              <a:t>Shape language.</a:t>
            </a:r>
            <a:endParaRPr sz="5000">
              <a:solidFill>
                <a:srgbClr val="CCCCCC"/>
              </a:solidFill>
            </a:endParaRPr>
          </a:p>
        </p:txBody>
      </p:sp>
      <p:sp>
        <p:nvSpPr>
          <p:cNvPr id="262" name="Google Shape;262;p39"/>
          <p:cNvSpPr txBox="1">
            <a:spLocks noGrp="1"/>
          </p:cNvSpPr>
          <p:nvPr>
            <p:ph type="body" idx="1"/>
          </p:nvPr>
        </p:nvSpPr>
        <p:spPr>
          <a:xfrm>
            <a:off x="967200" y="3086100"/>
            <a:ext cx="6818400" cy="13746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s" sz="5000">
                <a:solidFill>
                  <a:srgbClr val="CCCCCC"/>
                </a:solidFill>
              </a:rPr>
              <a:t>3. Iconography.</a:t>
            </a:r>
            <a:endParaRPr sz="5000">
              <a:solidFill>
                <a:srgbClr val="CCCC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62"/>
                                        </p:tgtEl>
                                        <p:attrNameLst>
                                          <p:attrName>style.visibility</p:attrName>
                                        </p:attrNameLst>
                                      </p:cBhvr>
                                      <p:to>
                                        <p:strVal val="visible"/>
                                      </p:to>
                                    </p:set>
                                    <p:anim calcmode="lin" valueType="num">
                                      <p:cBhvr additive="base">
                                        <p:cTn id="7" dur="1000"/>
                                        <p:tgtEl>
                                          <p:spTgt spid="262"/>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61"/>
                                        </p:tgtEl>
                                        <p:attrNameLst>
                                          <p:attrName>style.visibility</p:attrName>
                                        </p:attrNameLst>
                                      </p:cBhvr>
                                      <p:to>
                                        <p:strVal val="visible"/>
                                      </p:to>
                                    </p:set>
                                    <p:anim calcmode="lin" valueType="num">
                                      <p:cBhvr additive="base">
                                        <p:cTn id="12" dur="1000"/>
                                        <p:tgtEl>
                                          <p:spTgt spid="261"/>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259"/>
                                        </p:tgtEl>
                                        <p:attrNameLst>
                                          <p:attrName>style.visibility</p:attrName>
                                        </p:attrNameLst>
                                      </p:cBhvr>
                                      <p:to>
                                        <p:strVal val="visible"/>
                                      </p:to>
                                    </p:set>
                                    <p:anim calcmode="lin" valueType="num">
                                      <p:cBhvr additive="base">
                                        <p:cTn id="17" dur="1000"/>
                                        <p:tgtEl>
                                          <p:spTgt spid="25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Shape 266"/>
        <p:cNvGrpSpPr/>
        <p:nvPr/>
      </p:nvGrpSpPr>
      <p:grpSpPr>
        <a:xfrm>
          <a:off x="0" y="0"/>
          <a:ext cx="0" cy="0"/>
          <a:chOff x="0" y="0"/>
          <a:chExt cx="0" cy="0"/>
        </a:xfrm>
      </p:grpSpPr>
      <p:sp>
        <p:nvSpPr>
          <p:cNvPr id="267" name="Google Shape;267;p40"/>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a:t>Visuals</a:t>
            </a:r>
            <a:endParaRPr/>
          </a:p>
        </p:txBody>
      </p:sp>
      <p:sp>
        <p:nvSpPr>
          <p:cNvPr id="268" name="Google Shape;268;p40"/>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b="1"/>
              <a:t>Focus states</a:t>
            </a:r>
            <a:r>
              <a:rPr lang="es"/>
              <a:t>: similar to pop-ups to be notice to the user. Types seen below.</a:t>
            </a:r>
            <a:endParaRPr/>
          </a:p>
          <a:p>
            <a:pPr marL="0" lvl="0" indent="0" algn="l" rtl="0">
              <a:spcBef>
                <a:spcPts val="1200"/>
              </a:spcBef>
              <a:spcAft>
                <a:spcPts val="1200"/>
              </a:spcAft>
              <a:buNone/>
            </a:pPr>
            <a:r>
              <a:rPr lang="es"/>
              <a:t>All based on clarity, color schemes, and shape language on icons, pictures, buttons, sliders, notifications…</a:t>
            </a:r>
            <a:endParaRPr/>
          </a:p>
        </p:txBody>
      </p:sp>
      <p:sp>
        <p:nvSpPr>
          <p:cNvPr id="269" name="Google Shape;269;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28</a:t>
            </a:fld>
            <a:endParaRPr/>
          </a:p>
        </p:txBody>
      </p:sp>
      <p:pic>
        <p:nvPicPr>
          <p:cNvPr id="270" name="Google Shape;270;p40"/>
          <p:cNvPicPr preferRelativeResize="0"/>
          <p:nvPr/>
        </p:nvPicPr>
        <p:blipFill>
          <a:blip r:embed="rId3">
            <a:alphaModFix/>
          </a:blip>
          <a:stretch>
            <a:fillRect/>
          </a:stretch>
        </p:blipFill>
        <p:spPr>
          <a:xfrm>
            <a:off x="1910900" y="2768925"/>
            <a:ext cx="5322200" cy="20448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Shape 274"/>
        <p:cNvGrpSpPr/>
        <p:nvPr/>
      </p:nvGrpSpPr>
      <p:grpSpPr>
        <a:xfrm>
          <a:off x="0" y="0"/>
          <a:ext cx="0" cy="0"/>
          <a:chOff x="0" y="0"/>
          <a:chExt cx="0" cy="0"/>
        </a:xfrm>
      </p:grpSpPr>
      <p:sp>
        <p:nvSpPr>
          <p:cNvPr id="275" name="Google Shape;275;p41"/>
          <p:cNvSpPr txBox="1">
            <a:spLocks noGrp="1"/>
          </p:cNvSpPr>
          <p:nvPr>
            <p:ph type="body" idx="1"/>
          </p:nvPr>
        </p:nvSpPr>
        <p:spPr>
          <a:xfrm>
            <a:off x="1162800" y="1025850"/>
            <a:ext cx="6818400" cy="3091800"/>
          </a:xfrm>
          <a:prstGeom prst="rect">
            <a:avLst/>
          </a:prstGeom>
        </p:spPr>
        <p:txBody>
          <a:bodyPr spcFirstLastPara="1" wrap="square" lIns="91425" tIns="91425" rIns="91425" bIns="91425" anchor="t" anchorCtr="0">
            <a:noAutofit/>
          </a:bodyPr>
          <a:lstStyle/>
          <a:p>
            <a:pPr marL="457200" lvl="0" indent="-552450" algn="l" rtl="0">
              <a:spcBef>
                <a:spcPts val="0"/>
              </a:spcBef>
              <a:spcAft>
                <a:spcPts val="0"/>
              </a:spcAft>
              <a:buClr>
                <a:srgbClr val="CCCCCC"/>
              </a:buClr>
              <a:buSzPts val="5100"/>
              <a:buAutoNum type="arabicPeriod"/>
            </a:pPr>
            <a:r>
              <a:rPr lang="es" sz="5100">
                <a:solidFill>
                  <a:srgbClr val="CCCCCC"/>
                </a:solidFill>
              </a:rPr>
              <a:t>Focus states.</a:t>
            </a:r>
            <a:endParaRPr sz="5100">
              <a:solidFill>
                <a:srgbClr val="CCCCCC"/>
              </a:solidFill>
            </a:endParaRPr>
          </a:p>
          <a:p>
            <a:pPr marL="457200" lvl="0" indent="-552450" algn="l" rtl="0">
              <a:spcBef>
                <a:spcPts val="0"/>
              </a:spcBef>
              <a:spcAft>
                <a:spcPts val="0"/>
              </a:spcAft>
              <a:buSzPts val="5100"/>
              <a:buAutoNum type="arabicPeriod"/>
            </a:pPr>
            <a:r>
              <a:rPr lang="es" sz="5100"/>
              <a:t>Shape language.</a:t>
            </a:r>
            <a:endParaRPr sz="5100"/>
          </a:p>
          <a:p>
            <a:pPr marL="457200" lvl="0" indent="-552450" algn="l" rtl="0">
              <a:spcBef>
                <a:spcPts val="0"/>
              </a:spcBef>
              <a:spcAft>
                <a:spcPts val="0"/>
              </a:spcAft>
              <a:buClr>
                <a:srgbClr val="CCCCCC"/>
              </a:buClr>
              <a:buSzPts val="5100"/>
              <a:buAutoNum type="arabicPeriod"/>
            </a:pPr>
            <a:r>
              <a:rPr lang="es" sz="5100">
                <a:solidFill>
                  <a:srgbClr val="CCCCCC"/>
                </a:solidFill>
              </a:rPr>
              <a:t>Iconography.</a:t>
            </a:r>
            <a:endParaRPr sz="5100">
              <a:solidFill>
                <a:srgbClr val="CCCCCC"/>
              </a:solidFill>
            </a:endParaRPr>
          </a:p>
        </p:txBody>
      </p:sp>
      <p:sp>
        <p:nvSpPr>
          <p:cNvPr id="276" name="Google Shape;276;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s" sz="2900" b="1"/>
              <a:t>Introduction </a:t>
            </a:r>
            <a:endParaRPr sz="2900" b="1"/>
          </a:p>
        </p:txBody>
      </p:sp>
      <p:sp>
        <p:nvSpPr>
          <p:cNvPr id="77" name="Google Shape;77;p15"/>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lnSpcReduction="20000"/>
          </a:bodyPr>
          <a:lstStyle/>
          <a:p>
            <a:pPr marL="457200" lvl="0" indent="-406400" algn="l" rtl="0">
              <a:spcBef>
                <a:spcPts val="0"/>
              </a:spcBef>
              <a:spcAft>
                <a:spcPts val="0"/>
              </a:spcAft>
              <a:buSzPts val="2800"/>
              <a:buChar char="●"/>
            </a:pPr>
            <a:r>
              <a:rPr lang="es" sz="2800"/>
              <a:t>October 1958 </a:t>
            </a:r>
            <a:r>
              <a:rPr lang="es" sz="2800" b="1"/>
              <a:t>William Higinbotham</a:t>
            </a:r>
            <a:r>
              <a:rPr lang="es" sz="2800"/>
              <a:t> with a videogame of tennis similar to pong.</a:t>
            </a:r>
            <a:endParaRPr sz="2800"/>
          </a:p>
          <a:p>
            <a:pPr marL="457200" lvl="0" indent="0" algn="l" rtl="0">
              <a:spcBef>
                <a:spcPts val="1200"/>
              </a:spcBef>
              <a:spcAft>
                <a:spcPts val="0"/>
              </a:spcAft>
              <a:buNone/>
            </a:pPr>
            <a:endParaRPr sz="2800"/>
          </a:p>
          <a:p>
            <a:pPr marL="457200" lvl="0" indent="0" algn="l" rtl="0">
              <a:spcBef>
                <a:spcPts val="1200"/>
              </a:spcBef>
              <a:spcAft>
                <a:spcPts val="0"/>
              </a:spcAft>
              <a:buNone/>
            </a:pPr>
            <a:endParaRPr sz="2800"/>
          </a:p>
          <a:p>
            <a:pPr marL="457200" lvl="0" indent="0" algn="l" rtl="0">
              <a:spcBef>
                <a:spcPts val="1200"/>
              </a:spcBef>
              <a:spcAft>
                <a:spcPts val="0"/>
              </a:spcAft>
              <a:buNone/>
            </a:pPr>
            <a:endParaRPr sz="2800"/>
          </a:p>
          <a:p>
            <a:pPr marL="457200" lvl="0" indent="-406400" algn="l" rtl="0">
              <a:spcBef>
                <a:spcPts val="1200"/>
              </a:spcBef>
              <a:spcAft>
                <a:spcPts val="0"/>
              </a:spcAft>
              <a:buSzPts val="2800"/>
              <a:buChar char="●"/>
            </a:pPr>
            <a:r>
              <a:rPr lang="es" sz="2800"/>
              <a:t>In 1961 </a:t>
            </a:r>
            <a:r>
              <a:rPr lang="es" sz="2800" b="1"/>
              <a:t>Steve Russell</a:t>
            </a:r>
            <a:r>
              <a:rPr lang="es" sz="2800"/>
              <a:t> with </a:t>
            </a:r>
            <a:r>
              <a:rPr lang="es" sz="2800" i="1"/>
              <a:t>Spacewar!</a:t>
            </a:r>
            <a:endParaRPr sz="2800" i="1"/>
          </a:p>
        </p:txBody>
      </p:sp>
      <p:sp>
        <p:nvSpPr>
          <p:cNvPr id="78" name="Google Shape;78;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3</a:t>
            </a:fld>
            <a:endParaRPr/>
          </a:p>
        </p:txBody>
      </p:sp>
      <p:pic>
        <p:nvPicPr>
          <p:cNvPr id="79" name="Google Shape;79;p15"/>
          <p:cNvPicPr preferRelativeResize="0"/>
          <p:nvPr/>
        </p:nvPicPr>
        <p:blipFill>
          <a:blip r:embed="rId3">
            <a:alphaModFix/>
          </a:blip>
          <a:stretch>
            <a:fillRect/>
          </a:stretch>
        </p:blipFill>
        <p:spPr>
          <a:xfrm>
            <a:off x="2973550" y="2120200"/>
            <a:ext cx="1716250" cy="1716250"/>
          </a:xfrm>
          <a:prstGeom prst="rect">
            <a:avLst/>
          </a:prstGeom>
          <a:noFill/>
          <a:ln>
            <a:noFill/>
          </a:ln>
        </p:spPr>
      </p:pic>
      <p:sp>
        <p:nvSpPr>
          <p:cNvPr id="80" name="Google Shape;80;p15"/>
          <p:cNvSpPr/>
          <p:nvPr/>
        </p:nvSpPr>
        <p:spPr>
          <a:xfrm>
            <a:off x="2578325" y="85300"/>
            <a:ext cx="1387200" cy="1086300"/>
          </a:xfrm>
          <a:prstGeom prst="wedgeRoundRectCallout">
            <a:avLst>
              <a:gd name="adj1" fmla="val -20833"/>
              <a:gd name="adj2" fmla="val 62500"/>
              <a:gd name="adj3" fmla="val 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ld Standard TT"/>
              <a:ea typeface="Old Standard TT"/>
              <a:cs typeface="Old Standard TT"/>
              <a:sym typeface="Old Standard TT"/>
            </a:endParaRPr>
          </a:p>
        </p:txBody>
      </p:sp>
      <p:sp>
        <p:nvSpPr>
          <p:cNvPr id="81" name="Google Shape;81;p15"/>
          <p:cNvSpPr txBox="1"/>
          <p:nvPr/>
        </p:nvSpPr>
        <p:spPr>
          <a:xfrm>
            <a:off x="2639825" y="180250"/>
            <a:ext cx="1264200" cy="89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200">
                <a:solidFill>
                  <a:schemeClr val="dk1"/>
                </a:solidFill>
                <a:latin typeface="Old Standard TT"/>
                <a:ea typeface="Old Standard TT"/>
                <a:cs typeface="Old Standard TT"/>
                <a:sym typeface="Old Standard TT"/>
              </a:rPr>
              <a:t>66 years ago!!!</a:t>
            </a:r>
            <a:endParaRPr sz="2200">
              <a:solidFill>
                <a:schemeClr val="dk1"/>
              </a:solidFill>
              <a:latin typeface="Old Standard TT"/>
              <a:ea typeface="Old Standard TT"/>
              <a:cs typeface="Old Standard TT"/>
              <a:sym typeface="Old Standard T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280"/>
        <p:cNvGrpSpPr/>
        <p:nvPr/>
      </p:nvGrpSpPr>
      <p:grpSpPr>
        <a:xfrm>
          <a:off x="0" y="0"/>
          <a:ext cx="0" cy="0"/>
          <a:chOff x="0" y="0"/>
          <a:chExt cx="0" cy="0"/>
        </a:xfrm>
      </p:grpSpPr>
      <p:sp>
        <p:nvSpPr>
          <p:cNvPr id="281" name="Google Shape;281;p42"/>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a:t>Visuals</a:t>
            </a:r>
            <a:endParaRPr/>
          </a:p>
        </p:txBody>
      </p:sp>
      <p:sp>
        <p:nvSpPr>
          <p:cNvPr id="282" name="Google Shape;282;p42"/>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b="1"/>
              <a:t>Shape language</a:t>
            </a:r>
            <a:r>
              <a:rPr lang="es"/>
              <a:t>: visual identity and harmony, low to high fidelity, guiding style consistency and cognitive clarity</a:t>
            </a:r>
            <a:endParaRPr/>
          </a:p>
          <a:p>
            <a:pPr marL="0" lvl="0" indent="0" algn="l" rtl="0">
              <a:spcBef>
                <a:spcPts val="1200"/>
              </a:spcBef>
              <a:spcAft>
                <a:spcPts val="0"/>
              </a:spcAft>
              <a:buNone/>
            </a:pPr>
            <a:r>
              <a:rPr lang="es"/>
              <a:t>Components: dots, shapes, textures…</a:t>
            </a:r>
            <a:endParaRPr/>
          </a:p>
          <a:p>
            <a:pPr marL="0" lvl="0" indent="0" algn="l" rtl="0">
              <a:spcBef>
                <a:spcPts val="1200"/>
              </a:spcBef>
              <a:spcAft>
                <a:spcPts val="0"/>
              </a:spcAft>
              <a:buNone/>
            </a:pPr>
            <a:endParaRPr/>
          </a:p>
          <a:p>
            <a:pPr marL="0" lvl="0" indent="0" algn="l" rtl="0">
              <a:spcBef>
                <a:spcPts val="1200"/>
              </a:spcBef>
              <a:spcAft>
                <a:spcPts val="1200"/>
              </a:spcAft>
              <a:buNone/>
            </a:pPr>
            <a:endParaRPr b="1"/>
          </a:p>
        </p:txBody>
      </p:sp>
      <p:sp>
        <p:nvSpPr>
          <p:cNvPr id="283" name="Google Shape;283;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30</a:t>
            </a:fld>
            <a:endParaRPr/>
          </a:p>
        </p:txBody>
      </p:sp>
      <p:pic>
        <p:nvPicPr>
          <p:cNvPr id="284" name="Google Shape;284;p42"/>
          <p:cNvPicPr preferRelativeResize="0"/>
          <p:nvPr/>
        </p:nvPicPr>
        <p:blipFill>
          <a:blip r:embed="rId3">
            <a:alphaModFix/>
          </a:blip>
          <a:stretch>
            <a:fillRect/>
          </a:stretch>
        </p:blipFill>
        <p:spPr>
          <a:xfrm>
            <a:off x="4526181" y="1827850"/>
            <a:ext cx="2973551" cy="19610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288"/>
        <p:cNvGrpSpPr/>
        <p:nvPr/>
      </p:nvGrpSpPr>
      <p:grpSpPr>
        <a:xfrm>
          <a:off x="0" y="0"/>
          <a:ext cx="0" cy="0"/>
          <a:chOff x="0" y="0"/>
          <a:chExt cx="0" cy="0"/>
        </a:xfrm>
      </p:grpSpPr>
      <p:sp>
        <p:nvSpPr>
          <p:cNvPr id="289" name="Google Shape;289;p43"/>
          <p:cNvSpPr txBox="1">
            <a:spLocks noGrp="1"/>
          </p:cNvSpPr>
          <p:nvPr>
            <p:ph type="body" idx="1"/>
          </p:nvPr>
        </p:nvSpPr>
        <p:spPr>
          <a:xfrm>
            <a:off x="1162800" y="1025850"/>
            <a:ext cx="6818400" cy="3091800"/>
          </a:xfrm>
          <a:prstGeom prst="rect">
            <a:avLst/>
          </a:prstGeom>
        </p:spPr>
        <p:txBody>
          <a:bodyPr spcFirstLastPara="1" wrap="square" lIns="91425" tIns="91425" rIns="91425" bIns="91425" anchor="t" anchorCtr="0">
            <a:noAutofit/>
          </a:bodyPr>
          <a:lstStyle/>
          <a:p>
            <a:pPr marL="457200" lvl="0" indent="-546100" algn="l" rtl="0">
              <a:spcBef>
                <a:spcPts val="0"/>
              </a:spcBef>
              <a:spcAft>
                <a:spcPts val="0"/>
              </a:spcAft>
              <a:buClr>
                <a:srgbClr val="CCCCCC"/>
              </a:buClr>
              <a:buSzPts val="5000"/>
              <a:buAutoNum type="arabicPeriod"/>
            </a:pPr>
            <a:r>
              <a:rPr lang="es" sz="5000">
                <a:solidFill>
                  <a:srgbClr val="CCCCCC"/>
                </a:solidFill>
              </a:rPr>
              <a:t>Focus states.</a:t>
            </a:r>
            <a:endParaRPr sz="5000">
              <a:solidFill>
                <a:srgbClr val="CCCCCC"/>
              </a:solidFill>
            </a:endParaRPr>
          </a:p>
          <a:p>
            <a:pPr marL="457200" lvl="0" indent="-546100" algn="l" rtl="0">
              <a:spcBef>
                <a:spcPts val="0"/>
              </a:spcBef>
              <a:spcAft>
                <a:spcPts val="0"/>
              </a:spcAft>
              <a:buClr>
                <a:srgbClr val="CCCCCC"/>
              </a:buClr>
              <a:buSzPts val="5000"/>
              <a:buAutoNum type="arabicPeriod"/>
            </a:pPr>
            <a:r>
              <a:rPr lang="es" sz="5000">
                <a:solidFill>
                  <a:srgbClr val="CCCCCC"/>
                </a:solidFill>
              </a:rPr>
              <a:t>Shape language.</a:t>
            </a:r>
            <a:endParaRPr sz="5000">
              <a:solidFill>
                <a:srgbClr val="CCCCCC"/>
              </a:solidFill>
            </a:endParaRPr>
          </a:p>
          <a:p>
            <a:pPr marL="457200" lvl="0" indent="-546100" algn="l" rtl="0">
              <a:spcBef>
                <a:spcPts val="0"/>
              </a:spcBef>
              <a:spcAft>
                <a:spcPts val="0"/>
              </a:spcAft>
              <a:buSzPts val="5000"/>
              <a:buAutoNum type="arabicPeriod"/>
            </a:pPr>
            <a:r>
              <a:rPr lang="es" sz="5000"/>
              <a:t>Iconography.</a:t>
            </a:r>
            <a:endParaRPr sz="5000"/>
          </a:p>
        </p:txBody>
      </p:sp>
      <p:sp>
        <p:nvSpPr>
          <p:cNvPr id="290" name="Google Shape;290;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a:t>Visuals</a:t>
            </a:r>
            <a:endParaRPr/>
          </a:p>
        </p:txBody>
      </p:sp>
      <p:sp>
        <p:nvSpPr>
          <p:cNvPr id="296" name="Google Shape;296;p44"/>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b="1"/>
              <a:t>Iconography</a:t>
            </a:r>
            <a:r>
              <a:rPr lang="es"/>
              <a:t>: Basic rules are minimum screen size, simple and varied, 1”x1” size</a:t>
            </a:r>
            <a:endParaRPr/>
          </a:p>
          <a:p>
            <a:pPr marL="0" lvl="0" indent="0" algn="l" rtl="0">
              <a:spcBef>
                <a:spcPts val="1200"/>
              </a:spcBef>
              <a:spcAft>
                <a:spcPts val="0"/>
              </a:spcAft>
              <a:buNone/>
            </a:pPr>
            <a:r>
              <a:rPr lang="es"/>
              <a:t>Same style for the icons, getting the meaning and not being ambiguous. Easy readability and balanced.</a:t>
            </a:r>
            <a:endParaRPr/>
          </a:p>
          <a:p>
            <a:pPr marL="0" lvl="0" indent="0" algn="l" rtl="0">
              <a:spcBef>
                <a:spcPts val="1200"/>
              </a:spcBef>
              <a:spcAft>
                <a:spcPts val="0"/>
              </a:spcAft>
              <a:buNone/>
            </a:pPr>
            <a:endParaRPr/>
          </a:p>
          <a:p>
            <a:pPr marL="0" lvl="0" indent="0" algn="l" rtl="0">
              <a:spcBef>
                <a:spcPts val="1200"/>
              </a:spcBef>
              <a:spcAft>
                <a:spcPts val="1200"/>
              </a:spcAft>
              <a:buNone/>
            </a:pPr>
            <a:endParaRPr b="1"/>
          </a:p>
        </p:txBody>
      </p:sp>
      <p:sp>
        <p:nvSpPr>
          <p:cNvPr id="297" name="Google Shape;297;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32</a:t>
            </a:fld>
            <a:endParaRPr/>
          </a:p>
        </p:txBody>
      </p:sp>
      <p:pic>
        <p:nvPicPr>
          <p:cNvPr id="298" name="Google Shape;298;p44"/>
          <p:cNvPicPr preferRelativeResize="0"/>
          <p:nvPr/>
        </p:nvPicPr>
        <p:blipFill>
          <a:blip r:embed="rId3">
            <a:alphaModFix/>
          </a:blip>
          <a:stretch>
            <a:fillRect/>
          </a:stretch>
        </p:blipFill>
        <p:spPr>
          <a:xfrm>
            <a:off x="147625" y="2571750"/>
            <a:ext cx="8848725" cy="21145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04" name="Google Shape;304;p45"/>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ctr" rtl="0">
              <a:lnSpc>
                <a:spcPct val="100000"/>
              </a:lnSpc>
              <a:spcBef>
                <a:spcPts val="0"/>
              </a:spcBef>
              <a:spcAft>
                <a:spcPts val="0"/>
              </a:spcAft>
              <a:buClr>
                <a:schemeClr val="dk1"/>
              </a:buClr>
              <a:buSzPts val="990"/>
              <a:buFont typeface="Arial"/>
              <a:buNone/>
            </a:pPr>
            <a:r>
              <a:rPr lang="es" sz="7000"/>
              <a:t>Artwork</a:t>
            </a:r>
            <a:endParaRPr/>
          </a:p>
        </p:txBody>
      </p:sp>
      <p:sp>
        <p:nvSpPr>
          <p:cNvPr id="305" name="Google Shape;305;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6"/>
          <p:cNvSpPr txBox="1">
            <a:spLocks noGrp="1"/>
          </p:cNvSpPr>
          <p:nvPr>
            <p:ph type="title"/>
          </p:nvPr>
        </p:nvSpPr>
        <p:spPr>
          <a:xfrm>
            <a:off x="311700" y="46397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a:t>Artwork</a:t>
            </a:r>
            <a:endParaRPr/>
          </a:p>
        </p:txBody>
      </p:sp>
      <p:sp>
        <p:nvSpPr>
          <p:cNvPr id="311" name="Google Shape;311;p46"/>
          <p:cNvSpPr txBox="1">
            <a:spLocks noGrp="1"/>
          </p:cNvSpPr>
          <p:nvPr>
            <p:ph type="body" idx="1"/>
          </p:nvPr>
        </p:nvSpPr>
        <p:spPr>
          <a:xfrm>
            <a:off x="261350" y="1077175"/>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s"/>
              <a:t>-Using lightning and cameras like cinema (or in first person) will let the game create a highly immersive game world.</a:t>
            </a:r>
            <a:endParaRPr sz="1350">
              <a:solidFill>
                <a:srgbClr val="404040"/>
              </a:solidFill>
              <a:highlight>
                <a:srgbClr val="F2F2F2"/>
              </a:highlight>
              <a:latin typeface="Roboto"/>
              <a:ea typeface="Roboto"/>
              <a:cs typeface="Roboto"/>
              <a:sym typeface="Roboto"/>
            </a:endParaRPr>
          </a:p>
          <a:p>
            <a:pPr marL="0" lvl="0" indent="0" algn="l" rtl="0">
              <a:spcBef>
                <a:spcPts val="1200"/>
              </a:spcBef>
              <a:spcAft>
                <a:spcPts val="1200"/>
              </a:spcAft>
              <a:buNone/>
            </a:pPr>
            <a:endParaRPr sz="1350">
              <a:solidFill>
                <a:srgbClr val="404040"/>
              </a:solidFill>
              <a:highlight>
                <a:srgbClr val="F2F2F2"/>
              </a:highlight>
              <a:latin typeface="Roboto"/>
              <a:ea typeface="Roboto"/>
              <a:cs typeface="Roboto"/>
              <a:sym typeface="Roboto"/>
            </a:endParaRPr>
          </a:p>
        </p:txBody>
      </p:sp>
      <p:sp>
        <p:nvSpPr>
          <p:cNvPr id="312" name="Google Shape;312;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34</a:t>
            </a:fld>
            <a:endParaRPr/>
          </a:p>
        </p:txBody>
      </p:sp>
      <p:pic>
        <p:nvPicPr>
          <p:cNvPr id="313" name="Google Shape;313;p46"/>
          <p:cNvPicPr preferRelativeResize="0"/>
          <p:nvPr/>
        </p:nvPicPr>
        <p:blipFill rotWithShape="1">
          <a:blip r:embed="rId3">
            <a:alphaModFix/>
          </a:blip>
          <a:srcRect l="5038" t="14927" r="9263" b="21575"/>
          <a:stretch/>
        </p:blipFill>
        <p:spPr>
          <a:xfrm>
            <a:off x="140500" y="1839675"/>
            <a:ext cx="4366776" cy="2426600"/>
          </a:xfrm>
          <a:prstGeom prst="rect">
            <a:avLst/>
          </a:prstGeom>
          <a:noFill/>
          <a:ln>
            <a:noFill/>
          </a:ln>
        </p:spPr>
      </p:pic>
      <p:pic>
        <p:nvPicPr>
          <p:cNvPr id="314" name="Google Shape;314;p46"/>
          <p:cNvPicPr preferRelativeResize="0"/>
          <p:nvPr/>
        </p:nvPicPr>
        <p:blipFill rotWithShape="1">
          <a:blip r:embed="rId4">
            <a:alphaModFix/>
          </a:blip>
          <a:srcRect l="5859" t="20354" r="8230" b="16293"/>
          <a:stretch/>
        </p:blipFill>
        <p:spPr>
          <a:xfrm>
            <a:off x="4682923" y="1918775"/>
            <a:ext cx="4308726" cy="238298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3"/>
                                        </p:tgtEl>
                                        <p:attrNameLst>
                                          <p:attrName>style.visibility</p:attrName>
                                        </p:attrNameLst>
                                      </p:cBhvr>
                                      <p:to>
                                        <p:strVal val="visible"/>
                                      </p:to>
                                    </p:set>
                                    <p:animEffect transition="in" filter="fade">
                                      <p:cBhvr>
                                        <p:cTn id="7" dur="500"/>
                                        <p:tgtEl>
                                          <p:spTgt spid="3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4"/>
                                        </p:tgtEl>
                                        <p:attrNameLst>
                                          <p:attrName>style.visibility</p:attrName>
                                        </p:attrNameLst>
                                      </p:cBhvr>
                                      <p:to>
                                        <p:strVal val="visible"/>
                                      </p:to>
                                    </p:set>
                                    <p:animEffect transition="in" filter="fade">
                                      <p:cBhvr>
                                        <p:cTn id="12" dur="500"/>
                                        <p:tgtEl>
                                          <p:spTgt spid="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7"/>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6"/>
              <a:buFont typeface="Arial"/>
              <a:buNone/>
            </a:pPr>
            <a:r>
              <a:rPr lang="es"/>
              <a:t>Artwork</a:t>
            </a:r>
            <a:endParaRPr/>
          </a:p>
        </p:txBody>
      </p:sp>
      <p:sp>
        <p:nvSpPr>
          <p:cNvPr id="320" name="Google Shape;320;p47"/>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Clr>
                <a:schemeClr val="dk1"/>
              </a:buClr>
              <a:buSzPts val="1100"/>
              <a:buFont typeface="Arial"/>
              <a:buNone/>
            </a:pPr>
            <a:r>
              <a:rPr lang="es"/>
              <a:t>-Photography characteristics: depth of view.</a:t>
            </a:r>
            <a:endParaRPr/>
          </a:p>
        </p:txBody>
      </p:sp>
      <p:sp>
        <p:nvSpPr>
          <p:cNvPr id="321" name="Google Shape;321;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35</a:t>
            </a:fld>
            <a:endParaRPr/>
          </a:p>
        </p:txBody>
      </p:sp>
      <p:pic>
        <p:nvPicPr>
          <p:cNvPr id="322" name="Google Shape;322;p47"/>
          <p:cNvPicPr preferRelativeResize="0"/>
          <p:nvPr/>
        </p:nvPicPr>
        <p:blipFill rotWithShape="1">
          <a:blip r:embed="rId3">
            <a:alphaModFix/>
          </a:blip>
          <a:srcRect l="4822" t="19679" r="5699" b="13609"/>
          <a:stretch/>
        </p:blipFill>
        <p:spPr>
          <a:xfrm>
            <a:off x="195100" y="2149000"/>
            <a:ext cx="4058726" cy="2269651"/>
          </a:xfrm>
          <a:prstGeom prst="rect">
            <a:avLst/>
          </a:prstGeom>
          <a:noFill/>
          <a:ln>
            <a:noFill/>
          </a:ln>
        </p:spPr>
      </p:pic>
      <p:pic>
        <p:nvPicPr>
          <p:cNvPr id="323" name="Google Shape;323;p47"/>
          <p:cNvPicPr preferRelativeResize="0"/>
          <p:nvPr/>
        </p:nvPicPr>
        <p:blipFill rotWithShape="1">
          <a:blip r:embed="rId4">
            <a:alphaModFix/>
          </a:blip>
          <a:srcRect l="4288" t="24836" r="10117" b="11530"/>
          <a:stretch/>
        </p:blipFill>
        <p:spPr>
          <a:xfrm>
            <a:off x="4362000" y="1926000"/>
            <a:ext cx="4470298" cy="249265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2"/>
                                        </p:tgtEl>
                                        <p:attrNameLst>
                                          <p:attrName>style.visibility</p:attrName>
                                        </p:attrNameLst>
                                      </p:cBhvr>
                                      <p:to>
                                        <p:strVal val="visible"/>
                                      </p:to>
                                    </p:set>
                                    <p:animEffect transition="in" filter="fade">
                                      <p:cBhvr>
                                        <p:cTn id="7" dur="500"/>
                                        <p:tgtEl>
                                          <p:spTgt spid="3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3"/>
                                        </p:tgtEl>
                                        <p:attrNameLst>
                                          <p:attrName>style.visibility</p:attrName>
                                        </p:attrNameLst>
                                      </p:cBhvr>
                                      <p:to>
                                        <p:strVal val="visible"/>
                                      </p:to>
                                    </p:set>
                                    <p:animEffect transition="in" filter="fade">
                                      <p:cBhvr>
                                        <p:cTn id="12" dur="500"/>
                                        <p:tgtEl>
                                          <p:spTgt spid="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48"/>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6"/>
              <a:buFont typeface="Arial"/>
              <a:buNone/>
            </a:pPr>
            <a:r>
              <a:rPr lang="es"/>
              <a:t>Artwork</a:t>
            </a:r>
            <a:endParaRPr/>
          </a:p>
        </p:txBody>
      </p:sp>
      <p:sp>
        <p:nvSpPr>
          <p:cNvPr id="329" name="Google Shape;329;p48"/>
          <p:cNvSpPr txBox="1">
            <a:spLocks noGrp="1"/>
          </p:cNvSpPr>
          <p:nvPr>
            <p:ph type="body" idx="1"/>
          </p:nvPr>
        </p:nvSpPr>
        <p:spPr>
          <a:xfrm>
            <a:off x="3275525" y="481000"/>
            <a:ext cx="6860100" cy="840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s" sz="2300"/>
              <a:t>The camera that follows the character.</a:t>
            </a:r>
            <a:endParaRPr sz="2300"/>
          </a:p>
        </p:txBody>
      </p:sp>
      <p:sp>
        <p:nvSpPr>
          <p:cNvPr id="330" name="Google Shape;330;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36</a:t>
            </a:fld>
            <a:endParaRPr/>
          </a:p>
        </p:txBody>
      </p:sp>
      <p:pic>
        <p:nvPicPr>
          <p:cNvPr id="331" name="Google Shape;331;p48"/>
          <p:cNvPicPr preferRelativeResize="0"/>
          <p:nvPr/>
        </p:nvPicPr>
        <p:blipFill>
          <a:blip r:embed="rId3">
            <a:alphaModFix/>
          </a:blip>
          <a:stretch>
            <a:fillRect/>
          </a:stretch>
        </p:blipFill>
        <p:spPr>
          <a:xfrm>
            <a:off x="963876" y="1135850"/>
            <a:ext cx="6358851" cy="35768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1"/>
                                        </p:tgtEl>
                                        <p:attrNameLst>
                                          <p:attrName>style.visibility</p:attrName>
                                        </p:attrNameLst>
                                      </p:cBhvr>
                                      <p:to>
                                        <p:strVal val="visible"/>
                                      </p:to>
                                    </p:set>
                                    <p:animEffect transition="in" filter="fade">
                                      <p:cBhvr>
                                        <p:cTn id="7" dur="1000"/>
                                        <p:tgtEl>
                                          <p:spTgt spid="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335"/>
        <p:cNvGrpSpPr/>
        <p:nvPr/>
      </p:nvGrpSpPr>
      <p:grpSpPr>
        <a:xfrm>
          <a:off x="0" y="0"/>
          <a:ext cx="0" cy="0"/>
          <a:chOff x="0" y="0"/>
          <a:chExt cx="0" cy="0"/>
        </a:xfrm>
      </p:grpSpPr>
      <p:sp>
        <p:nvSpPr>
          <p:cNvPr id="336" name="Google Shape;336;p49"/>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a:t>Artwork</a:t>
            </a:r>
            <a:endParaRPr/>
          </a:p>
        </p:txBody>
      </p:sp>
      <p:sp>
        <p:nvSpPr>
          <p:cNvPr id="337" name="Google Shape;337;p49"/>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Clr>
                <a:schemeClr val="dk1"/>
              </a:buClr>
              <a:buSzPts val="1100"/>
              <a:buFont typeface="Arial"/>
              <a:buNone/>
            </a:pPr>
            <a:r>
              <a:rPr lang="es"/>
              <a:t>Unique camera angles.</a:t>
            </a:r>
            <a:endParaRPr/>
          </a:p>
        </p:txBody>
      </p:sp>
      <p:sp>
        <p:nvSpPr>
          <p:cNvPr id="338" name="Google Shape;338;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37</a:t>
            </a:fld>
            <a:endParaRPr/>
          </a:p>
        </p:txBody>
      </p:sp>
      <p:pic>
        <p:nvPicPr>
          <p:cNvPr id="339" name="Google Shape;339;p49"/>
          <p:cNvPicPr preferRelativeResize="0"/>
          <p:nvPr/>
        </p:nvPicPr>
        <p:blipFill rotWithShape="1">
          <a:blip r:embed="rId3">
            <a:alphaModFix/>
          </a:blip>
          <a:srcRect l="5452" t="8071" r="4860" b="4101"/>
          <a:stretch/>
        </p:blipFill>
        <p:spPr>
          <a:xfrm>
            <a:off x="78675" y="1673075"/>
            <a:ext cx="2970977" cy="2182199"/>
          </a:xfrm>
          <a:prstGeom prst="rect">
            <a:avLst/>
          </a:prstGeom>
          <a:noFill/>
          <a:ln>
            <a:noFill/>
          </a:ln>
        </p:spPr>
      </p:pic>
      <p:pic>
        <p:nvPicPr>
          <p:cNvPr id="340" name="Google Shape;340;p49"/>
          <p:cNvPicPr preferRelativeResize="0"/>
          <p:nvPr/>
        </p:nvPicPr>
        <p:blipFill rotWithShape="1">
          <a:blip r:embed="rId4">
            <a:alphaModFix/>
          </a:blip>
          <a:srcRect l="7434" t="8747" r="5714" b="5238"/>
          <a:stretch/>
        </p:blipFill>
        <p:spPr>
          <a:xfrm>
            <a:off x="3086513" y="1673075"/>
            <a:ext cx="2970977" cy="2206725"/>
          </a:xfrm>
          <a:prstGeom prst="rect">
            <a:avLst/>
          </a:prstGeom>
          <a:noFill/>
          <a:ln>
            <a:noFill/>
          </a:ln>
        </p:spPr>
      </p:pic>
      <p:pic>
        <p:nvPicPr>
          <p:cNvPr id="341" name="Google Shape;341;p49"/>
          <p:cNvPicPr preferRelativeResize="0"/>
          <p:nvPr/>
        </p:nvPicPr>
        <p:blipFill rotWithShape="1">
          <a:blip r:embed="rId5">
            <a:alphaModFix/>
          </a:blip>
          <a:srcRect l="10351" t="13757" r="2585" b="2152"/>
          <a:stretch/>
        </p:blipFill>
        <p:spPr>
          <a:xfrm>
            <a:off x="6125450" y="1727600"/>
            <a:ext cx="2895703" cy="209767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9"/>
                                        </p:tgtEl>
                                        <p:attrNameLst>
                                          <p:attrName>style.visibility</p:attrName>
                                        </p:attrNameLst>
                                      </p:cBhvr>
                                      <p:to>
                                        <p:strVal val="visible"/>
                                      </p:to>
                                    </p:set>
                                    <p:animEffect transition="in" filter="fade">
                                      <p:cBhvr>
                                        <p:cTn id="7" dur="500"/>
                                        <p:tgtEl>
                                          <p:spTgt spid="33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40"/>
                                        </p:tgtEl>
                                        <p:attrNameLst>
                                          <p:attrName>style.visibility</p:attrName>
                                        </p:attrNameLst>
                                      </p:cBhvr>
                                      <p:to>
                                        <p:strVal val="visible"/>
                                      </p:to>
                                    </p:set>
                                    <p:animEffect transition="in" filter="fade">
                                      <p:cBhvr>
                                        <p:cTn id="11" dur="500"/>
                                        <p:tgtEl>
                                          <p:spTgt spid="34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41"/>
                                        </p:tgtEl>
                                        <p:attrNameLst>
                                          <p:attrName>style.visibility</p:attrName>
                                        </p:attrNameLst>
                                      </p:cBhvr>
                                      <p:to>
                                        <p:strVal val="visible"/>
                                      </p:to>
                                    </p:set>
                                    <p:animEffect transition="in" filter="fade">
                                      <p:cBhvr>
                                        <p:cTn id="15" dur="500"/>
                                        <p:tgtEl>
                                          <p:spTgt spid="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Shape 345"/>
        <p:cNvGrpSpPr/>
        <p:nvPr/>
      </p:nvGrpSpPr>
      <p:grpSpPr>
        <a:xfrm>
          <a:off x="0" y="0"/>
          <a:ext cx="0" cy="0"/>
          <a:chOff x="0" y="0"/>
          <a:chExt cx="0" cy="0"/>
        </a:xfrm>
      </p:grpSpPr>
      <p:sp>
        <p:nvSpPr>
          <p:cNvPr id="346" name="Google Shape;346;p50"/>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6"/>
              <a:buFont typeface="Arial"/>
              <a:buNone/>
            </a:pPr>
            <a:r>
              <a:rPr lang="es"/>
              <a:t>Artwork</a:t>
            </a:r>
            <a:endParaRPr/>
          </a:p>
        </p:txBody>
      </p:sp>
      <p:sp>
        <p:nvSpPr>
          <p:cNvPr id="347" name="Google Shape;347;p50"/>
          <p:cNvSpPr txBox="1">
            <a:spLocks noGrp="1"/>
          </p:cNvSpPr>
          <p:nvPr>
            <p:ph type="body" idx="1"/>
          </p:nvPr>
        </p:nvSpPr>
        <p:spPr>
          <a:xfrm>
            <a:off x="85800" y="1058225"/>
            <a:ext cx="90582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s"/>
              <a:t>Integrate environmental elements and characters within menu to make it more immersive.</a:t>
            </a:r>
            <a:endParaRPr/>
          </a:p>
          <a:p>
            <a:pPr marL="0" lvl="0" indent="0" algn="l" rtl="0">
              <a:spcBef>
                <a:spcPts val="1200"/>
              </a:spcBef>
              <a:spcAft>
                <a:spcPts val="0"/>
              </a:spcAft>
              <a:buClr>
                <a:schemeClr val="dk1"/>
              </a:buClr>
              <a:buSzPts val="1100"/>
              <a:buFont typeface="Arial"/>
              <a:buNone/>
            </a:pPr>
            <a:endParaRPr sz="1350">
              <a:solidFill>
                <a:srgbClr val="404040"/>
              </a:solidFill>
              <a:highlight>
                <a:srgbClr val="F2F2F2"/>
              </a:highlight>
              <a:latin typeface="Roboto"/>
              <a:ea typeface="Roboto"/>
              <a:cs typeface="Roboto"/>
              <a:sym typeface="Roboto"/>
            </a:endParaRPr>
          </a:p>
          <a:p>
            <a:pPr marL="0" lvl="0" indent="0" algn="l" rtl="0">
              <a:spcBef>
                <a:spcPts val="1200"/>
              </a:spcBef>
              <a:spcAft>
                <a:spcPts val="1200"/>
              </a:spcAft>
              <a:buNone/>
            </a:pPr>
            <a:endParaRPr/>
          </a:p>
        </p:txBody>
      </p:sp>
      <p:sp>
        <p:nvSpPr>
          <p:cNvPr id="348" name="Google Shape;348;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38</a:t>
            </a:fld>
            <a:endParaRPr/>
          </a:p>
        </p:txBody>
      </p:sp>
      <p:pic>
        <p:nvPicPr>
          <p:cNvPr id="349" name="Google Shape;349;p50"/>
          <p:cNvPicPr preferRelativeResize="0"/>
          <p:nvPr/>
        </p:nvPicPr>
        <p:blipFill>
          <a:blip r:embed="rId3">
            <a:alphaModFix/>
          </a:blip>
          <a:stretch>
            <a:fillRect/>
          </a:stretch>
        </p:blipFill>
        <p:spPr>
          <a:xfrm>
            <a:off x="871625" y="1548677"/>
            <a:ext cx="6121473" cy="3397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9"/>
                                        </p:tgtEl>
                                        <p:attrNameLst>
                                          <p:attrName>style.visibility</p:attrName>
                                        </p:attrNameLst>
                                      </p:cBhvr>
                                      <p:to>
                                        <p:strVal val="visible"/>
                                      </p:to>
                                    </p:set>
                                    <p:animEffect transition="in" filter="fade">
                                      <p:cBhvr>
                                        <p:cTn id="7" dur="500"/>
                                        <p:tgtEl>
                                          <p:spTgt spid="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1"/>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55" name="Google Shape;355;p51"/>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ctr" rtl="0">
              <a:lnSpc>
                <a:spcPct val="100000"/>
              </a:lnSpc>
              <a:spcBef>
                <a:spcPts val="0"/>
              </a:spcBef>
              <a:spcAft>
                <a:spcPts val="0"/>
              </a:spcAft>
              <a:buClr>
                <a:schemeClr val="dk1"/>
              </a:buClr>
              <a:buSzPts val="990"/>
              <a:buFont typeface="Arial"/>
              <a:buNone/>
            </a:pPr>
            <a:r>
              <a:rPr lang="es" sz="7000"/>
              <a:t>Color</a:t>
            </a:r>
            <a:endParaRPr/>
          </a:p>
        </p:txBody>
      </p:sp>
      <p:sp>
        <p:nvSpPr>
          <p:cNvPr id="356" name="Google Shape;356;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4</a:t>
            </a:fld>
            <a:endParaRPr/>
          </a:p>
        </p:txBody>
      </p:sp>
      <p:sp>
        <p:nvSpPr>
          <p:cNvPr id="87" name="Google Shape;87;p16"/>
          <p:cNvSpPr txBox="1"/>
          <p:nvPr/>
        </p:nvSpPr>
        <p:spPr>
          <a:xfrm>
            <a:off x="2068650" y="1401900"/>
            <a:ext cx="50067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7000">
                <a:solidFill>
                  <a:schemeClr val="dk1"/>
                </a:solidFill>
                <a:latin typeface="Old Standard TT"/>
                <a:ea typeface="Old Standard TT"/>
                <a:cs typeface="Old Standard TT"/>
                <a:sym typeface="Old Standard TT"/>
              </a:rPr>
              <a:t>Getting Started</a:t>
            </a:r>
            <a:endParaRPr sz="7000">
              <a:solidFill>
                <a:schemeClr val="dk1"/>
              </a:solidFill>
              <a:latin typeface="Old Standard TT"/>
              <a:ea typeface="Old Standard TT"/>
              <a:cs typeface="Old Standard TT"/>
              <a:sym typeface="Old Standard T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52"/>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6"/>
              <a:buFont typeface="Arial"/>
              <a:buNone/>
            </a:pPr>
            <a:r>
              <a:rPr lang="es"/>
              <a:t>Color</a:t>
            </a:r>
            <a:endParaRPr/>
          </a:p>
          <a:p>
            <a:pPr marL="0" lvl="0" indent="0" algn="l" rtl="0">
              <a:spcBef>
                <a:spcPts val="0"/>
              </a:spcBef>
              <a:spcAft>
                <a:spcPts val="0"/>
              </a:spcAft>
              <a:buNone/>
            </a:pPr>
            <a:endParaRPr/>
          </a:p>
        </p:txBody>
      </p:sp>
      <p:sp>
        <p:nvSpPr>
          <p:cNvPr id="362" name="Google Shape;362;p52"/>
          <p:cNvSpPr txBox="1">
            <a:spLocks noGrp="1"/>
          </p:cNvSpPr>
          <p:nvPr>
            <p:ph type="body" idx="1"/>
          </p:nvPr>
        </p:nvSpPr>
        <p:spPr>
          <a:xfrm>
            <a:off x="4013600" y="615425"/>
            <a:ext cx="48630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Clr>
                <a:schemeClr val="dk1"/>
              </a:buClr>
              <a:buSzPts val="1100"/>
              <a:buFont typeface="Arial"/>
              <a:buNone/>
            </a:pPr>
            <a:r>
              <a:rPr lang="es"/>
              <a:t>HDR: more colors to more realistic games.</a:t>
            </a:r>
            <a:endParaRPr/>
          </a:p>
        </p:txBody>
      </p:sp>
      <p:sp>
        <p:nvSpPr>
          <p:cNvPr id="363" name="Google Shape;363;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40</a:t>
            </a:fld>
            <a:endParaRPr/>
          </a:p>
        </p:txBody>
      </p:sp>
      <p:pic>
        <p:nvPicPr>
          <p:cNvPr id="364" name="Google Shape;364;p52"/>
          <p:cNvPicPr preferRelativeResize="0"/>
          <p:nvPr/>
        </p:nvPicPr>
        <p:blipFill rotWithShape="1">
          <a:blip r:embed="rId3">
            <a:alphaModFix/>
          </a:blip>
          <a:srcRect l="55490" b="17518"/>
          <a:stretch/>
        </p:blipFill>
        <p:spPr>
          <a:xfrm>
            <a:off x="311699" y="1101400"/>
            <a:ext cx="3342224" cy="3483824"/>
          </a:xfrm>
          <a:prstGeom prst="rect">
            <a:avLst/>
          </a:prstGeom>
          <a:noFill/>
          <a:ln>
            <a:noFill/>
          </a:ln>
        </p:spPr>
      </p:pic>
      <p:pic>
        <p:nvPicPr>
          <p:cNvPr id="365" name="Google Shape;365;p52"/>
          <p:cNvPicPr preferRelativeResize="0"/>
          <p:nvPr/>
        </p:nvPicPr>
        <p:blipFill rotWithShape="1">
          <a:blip r:embed="rId3">
            <a:alphaModFix/>
          </a:blip>
          <a:srcRect r="44121" b="17518"/>
          <a:stretch/>
        </p:blipFill>
        <p:spPr>
          <a:xfrm>
            <a:off x="4176049" y="1101400"/>
            <a:ext cx="4346250" cy="36085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4"/>
                                        </p:tgtEl>
                                        <p:attrNameLst>
                                          <p:attrName>style.visibility</p:attrName>
                                        </p:attrNameLst>
                                      </p:cBhvr>
                                      <p:to>
                                        <p:strVal val="visible"/>
                                      </p:to>
                                    </p:set>
                                    <p:animEffect transition="in" filter="fade">
                                      <p:cBhvr>
                                        <p:cTn id="7" dur="500"/>
                                        <p:tgtEl>
                                          <p:spTgt spid="3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5"/>
                                        </p:tgtEl>
                                        <p:attrNameLst>
                                          <p:attrName>style.visibility</p:attrName>
                                        </p:attrNameLst>
                                      </p:cBhvr>
                                      <p:to>
                                        <p:strVal val="visible"/>
                                      </p:to>
                                    </p:set>
                                    <p:animEffect transition="in" filter="fade">
                                      <p:cBhvr>
                                        <p:cTn id="12" dur="1000"/>
                                        <p:tgtEl>
                                          <p:spTgt spid="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Shape 369"/>
        <p:cNvGrpSpPr/>
        <p:nvPr/>
      </p:nvGrpSpPr>
      <p:grpSpPr>
        <a:xfrm>
          <a:off x="0" y="0"/>
          <a:ext cx="0" cy="0"/>
          <a:chOff x="0" y="0"/>
          <a:chExt cx="0" cy="0"/>
        </a:xfrm>
      </p:grpSpPr>
      <p:sp>
        <p:nvSpPr>
          <p:cNvPr id="370" name="Google Shape;370;p53"/>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6"/>
              <a:buFont typeface="Arial"/>
              <a:buNone/>
            </a:pPr>
            <a:r>
              <a:rPr lang="es"/>
              <a:t>Color</a:t>
            </a:r>
            <a:endParaRPr/>
          </a:p>
        </p:txBody>
      </p:sp>
      <p:sp>
        <p:nvSpPr>
          <p:cNvPr id="371" name="Google Shape;371;p53"/>
          <p:cNvSpPr txBox="1">
            <a:spLocks noGrp="1"/>
          </p:cNvSpPr>
          <p:nvPr>
            <p:ph type="body" idx="1"/>
          </p:nvPr>
        </p:nvSpPr>
        <p:spPr>
          <a:xfrm>
            <a:off x="3257013" y="1560625"/>
            <a:ext cx="26580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Clr>
                <a:schemeClr val="dk1"/>
              </a:buClr>
              <a:buSzPts val="1100"/>
              <a:buFont typeface="Arial"/>
              <a:buNone/>
            </a:pPr>
            <a:r>
              <a:rPr lang="es"/>
              <a:t>Meaning of colors: green for good, red for bad.</a:t>
            </a:r>
            <a:endParaRPr/>
          </a:p>
        </p:txBody>
      </p:sp>
      <p:sp>
        <p:nvSpPr>
          <p:cNvPr id="372" name="Google Shape;372;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41</a:t>
            </a:fld>
            <a:endParaRPr/>
          </a:p>
        </p:txBody>
      </p:sp>
      <p:pic>
        <p:nvPicPr>
          <p:cNvPr id="373" name="Google Shape;373;p53"/>
          <p:cNvPicPr preferRelativeResize="0"/>
          <p:nvPr/>
        </p:nvPicPr>
        <p:blipFill>
          <a:blip r:embed="rId3">
            <a:alphaModFix/>
          </a:blip>
          <a:stretch>
            <a:fillRect/>
          </a:stretch>
        </p:blipFill>
        <p:spPr>
          <a:xfrm>
            <a:off x="630425" y="2962625"/>
            <a:ext cx="2591877" cy="1943900"/>
          </a:xfrm>
          <a:prstGeom prst="rect">
            <a:avLst/>
          </a:prstGeom>
          <a:noFill/>
          <a:ln>
            <a:noFill/>
          </a:ln>
        </p:spPr>
      </p:pic>
      <p:pic>
        <p:nvPicPr>
          <p:cNvPr id="374" name="Google Shape;374;p53"/>
          <p:cNvPicPr preferRelativeResize="0"/>
          <p:nvPr/>
        </p:nvPicPr>
        <p:blipFill>
          <a:blip r:embed="rId4">
            <a:alphaModFix/>
          </a:blip>
          <a:stretch>
            <a:fillRect/>
          </a:stretch>
        </p:blipFill>
        <p:spPr>
          <a:xfrm>
            <a:off x="5949725" y="2716763"/>
            <a:ext cx="2940124" cy="2205085"/>
          </a:xfrm>
          <a:prstGeom prst="rect">
            <a:avLst/>
          </a:prstGeom>
          <a:noFill/>
          <a:ln>
            <a:noFill/>
          </a:ln>
        </p:spPr>
      </p:pic>
      <p:pic>
        <p:nvPicPr>
          <p:cNvPr id="375" name="Google Shape;375;p53"/>
          <p:cNvPicPr preferRelativeResize="0"/>
          <p:nvPr/>
        </p:nvPicPr>
        <p:blipFill>
          <a:blip r:embed="rId5">
            <a:alphaModFix/>
          </a:blip>
          <a:stretch>
            <a:fillRect/>
          </a:stretch>
        </p:blipFill>
        <p:spPr>
          <a:xfrm>
            <a:off x="5833850" y="242837"/>
            <a:ext cx="2998451" cy="2248838"/>
          </a:xfrm>
          <a:prstGeom prst="rect">
            <a:avLst/>
          </a:prstGeom>
          <a:noFill/>
          <a:ln>
            <a:noFill/>
          </a:ln>
        </p:spPr>
      </p:pic>
      <p:pic>
        <p:nvPicPr>
          <p:cNvPr id="376" name="Google Shape;376;p53"/>
          <p:cNvPicPr preferRelativeResize="0"/>
          <p:nvPr/>
        </p:nvPicPr>
        <p:blipFill>
          <a:blip r:embed="rId6">
            <a:alphaModFix/>
          </a:blip>
          <a:stretch>
            <a:fillRect/>
          </a:stretch>
        </p:blipFill>
        <p:spPr>
          <a:xfrm>
            <a:off x="751050" y="1058225"/>
            <a:ext cx="2471250" cy="185343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6"/>
                                        </p:tgtEl>
                                        <p:attrNameLst>
                                          <p:attrName>style.visibility</p:attrName>
                                        </p:attrNameLst>
                                      </p:cBhvr>
                                      <p:to>
                                        <p:strVal val="visible"/>
                                      </p:to>
                                    </p:set>
                                    <p:animEffect transition="in" filter="fade">
                                      <p:cBhvr>
                                        <p:cTn id="7" dur="500"/>
                                        <p:tgtEl>
                                          <p:spTgt spid="37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73"/>
                                        </p:tgtEl>
                                        <p:attrNameLst>
                                          <p:attrName>style.visibility</p:attrName>
                                        </p:attrNameLst>
                                      </p:cBhvr>
                                      <p:to>
                                        <p:strVal val="visible"/>
                                      </p:to>
                                    </p:set>
                                    <p:animEffect transition="in" filter="fade">
                                      <p:cBhvr>
                                        <p:cTn id="11" dur="500"/>
                                        <p:tgtEl>
                                          <p:spTgt spid="37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75"/>
                                        </p:tgtEl>
                                        <p:attrNameLst>
                                          <p:attrName>style.visibility</p:attrName>
                                        </p:attrNameLst>
                                      </p:cBhvr>
                                      <p:to>
                                        <p:strVal val="visible"/>
                                      </p:to>
                                    </p:set>
                                    <p:animEffect transition="in" filter="fade">
                                      <p:cBhvr>
                                        <p:cTn id="15" dur="500"/>
                                        <p:tgtEl>
                                          <p:spTgt spid="37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4"/>
                                        </p:tgtEl>
                                        <p:attrNameLst>
                                          <p:attrName>style.visibility</p:attrName>
                                        </p:attrNameLst>
                                      </p:cBhvr>
                                      <p:to>
                                        <p:strVal val="visible"/>
                                      </p:to>
                                    </p:set>
                                    <p:animEffect transition="in" filter="fade">
                                      <p:cBhvr>
                                        <p:cTn id="19" dur="500"/>
                                        <p:tgtEl>
                                          <p:spTgt spid="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Shape 380"/>
        <p:cNvGrpSpPr/>
        <p:nvPr/>
      </p:nvGrpSpPr>
      <p:grpSpPr>
        <a:xfrm>
          <a:off x="0" y="0"/>
          <a:ext cx="0" cy="0"/>
          <a:chOff x="0" y="0"/>
          <a:chExt cx="0" cy="0"/>
        </a:xfrm>
      </p:grpSpPr>
      <p:sp>
        <p:nvSpPr>
          <p:cNvPr id="381" name="Google Shape;381;p5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6"/>
              <a:buFont typeface="Arial"/>
              <a:buNone/>
            </a:pPr>
            <a:r>
              <a:rPr lang="es"/>
              <a:t>Color</a:t>
            </a:r>
            <a:endParaRPr/>
          </a:p>
        </p:txBody>
      </p:sp>
      <p:sp>
        <p:nvSpPr>
          <p:cNvPr id="382" name="Google Shape;382;p54"/>
          <p:cNvSpPr txBox="1">
            <a:spLocks noGrp="1"/>
          </p:cNvSpPr>
          <p:nvPr>
            <p:ph type="body" idx="1"/>
          </p:nvPr>
        </p:nvSpPr>
        <p:spPr>
          <a:xfrm>
            <a:off x="311700" y="1162125"/>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s"/>
              <a:t>Adjust luminosity and adequate figures to distinguish objects, and to know in which part of the menu you are. Blur and minimize noise to distinguish the menu from the in-game.</a:t>
            </a:r>
            <a:endParaRPr/>
          </a:p>
          <a:p>
            <a:pPr marL="0" lvl="0" indent="0" algn="l" rtl="0">
              <a:spcBef>
                <a:spcPts val="1200"/>
              </a:spcBef>
              <a:spcAft>
                <a:spcPts val="1200"/>
              </a:spcAft>
              <a:buNone/>
            </a:pPr>
            <a:endParaRPr sz="1350">
              <a:solidFill>
                <a:srgbClr val="404040"/>
              </a:solidFill>
              <a:highlight>
                <a:srgbClr val="F2F2F2"/>
              </a:highlight>
              <a:latin typeface="Roboto"/>
              <a:ea typeface="Roboto"/>
              <a:cs typeface="Roboto"/>
              <a:sym typeface="Roboto"/>
            </a:endParaRPr>
          </a:p>
        </p:txBody>
      </p:sp>
      <p:sp>
        <p:nvSpPr>
          <p:cNvPr id="383" name="Google Shape;383;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42</a:t>
            </a:fld>
            <a:endParaRPr/>
          </a:p>
        </p:txBody>
      </p:sp>
      <p:pic>
        <p:nvPicPr>
          <p:cNvPr id="384" name="Google Shape;384;p54"/>
          <p:cNvPicPr preferRelativeResize="0"/>
          <p:nvPr/>
        </p:nvPicPr>
        <p:blipFill rotWithShape="1">
          <a:blip r:embed="rId3">
            <a:alphaModFix/>
          </a:blip>
          <a:srcRect r="4370"/>
          <a:stretch/>
        </p:blipFill>
        <p:spPr>
          <a:xfrm>
            <a:off x="2102950" y="2194475"/>
            <a:ext cx="4723398" cy="2777176"/>
          </a:xfrm>
          <a:prstGeom prst="rect">
            <a:avLst/>
          </a:prstGeom>
          <a:noFill/>
          <a:ln>
            <a:noFill/>
          </a:ln>
        </p:spPr>
      </p:pic>
      <p:pic>
        <p:nvPicPr>
          <p:cNvPr id="385" name="Google Shape;385;p54"/>
          <p:cNvPicPr preferRelativeResize="0"/>
          <p:nvPr/>
        </p:nvPicPr>
        <p:blipFill rotWithShape="1">
          <a:blip r:embed="rId4">
            <a:alphaModFix/>
          </a:blip>
          <a:srcRect r="4370"/>
          <a:stretch/>
        </p:blipFill>
        <p:spPr>
          <a:xfrm>
            <a:off x="2102950" y="2194475"/>
            <a:ext cx="4723398" cy="27771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4"/>
                                        </p:tgtEl>
                                        <p:attrNameLst>
                                          <p:attrName>style.visibility</p:attrName>
                                        </p:attrNameLst>
                                      </p:cBhvr>
                                      <p:to>
                                        <p:strVal val="visible"/>
                                      </p:to>
                                    </p:set>
                                    <p:animEffect transition="in" filter="fade">
                                      <p:cBhvr>
                                        <p:cTn id="7" dur="500"/>
                                        <p:tgtEl>
                                          <p:spTgt spid="3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5"/>
                                        </p:tgtEl>
                                        <p:attrNameLst>
                                          <p:attrName>style.visibility</p:attrName>
                                        </p:attrNameLst>
                                      </p:cBhvr>
                                      <p:to>
                                        <p:strVal val="visible"/>
                                      </p:to>
                                    </p:set>
                                    <p:animEffect transition="in" filter="fade">
                                      <p:cBhvr>
                                        <p:cTn id="12" dur="500"/>
                                        <p:tgtEl>
                                          <p:spTgt spid="3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5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391" name="Google Shape;391;p55"/>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ctr" rtl="0">
              <a:lnSpc>
                <a:spcPct val="100000"/>
              </a:lnSpc>
              <a:spcBef>
                <a:spcPts val="0"/>
              </a:spcBef>
              <a:spcAft>
                <a:spcPts val="0"/>
              </a:spcAft>
              <a:buClr>
                <a:schemeClr val="dk1"/>
              </a:buClr>
              <a:buSzPts val="990"/>
              <a:buFont typeface="Arial"/>
              <a:buNone/>
            </a:pPr>
            <a:r>
              <a:rPr lang="es" sz="7000"/>
              <a:t>Accessibility</a:t>
            </a:r>
            <a:endParaRPr/>
          </a:p>
        </p:txBody>
      </p:sp>
      <p:sp>
        <p:nvSpPr>
          <p:cNvPr id="392" name="Google Shape;392;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5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a:t>Accessibility</a:t>
            </a:r>
            <a:endParaRPr/>
          </a:p>
        </p:txBody>
      </p:sp>
      <p:sp>
        <p:nvSpPr>
          <p:cNvPr id="398" name="Google Shape;398;p56"/>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s"/>
              <a:t>Deaf (subtitles), low vision (audio conversations), disabilities (easy mode and accessibility options), seizure (configure light and contrast), color design to highlight elements and to help color-blinds. The use of controllers designed primarily to meet the needs of gamers with limited mobility.</a:t>
            </a:r>
            <a:endParaRPr/>
          </a:p>
          <a:p>
            <a:pPr marL="0" lvl="0" indent="0" algn="l" rtl="0">
              <a:spcBef>
                <a:spcPts val="1200"/>
              </a:spcBef>
              <a:spcAft>
                <a:spcPts val="1200"/>
              </a:spcAft>
              <a:buClr>
                <a:schemeClr val="dk1"/>
              </a:buClr>
              <a:buSzPts val="1100"/>
              <a:buFont typeface="Arial"/>
              <a:buNone/>
            </a:pPr>
            <a:endParaRPr sz="1350">
              <a:solidFill>
                <a:srgbClr val="404040"/>
              </a:solidFill>
              <a:highlight>
                <a:srgbClr val="F2F2F2"/>
              </a:highlight>
              <a:latin typeface="Roboto"/>
              <a:ea typeface="Roboto"/>
              <a:cs typeface="Roboto"/>
              <a:sym typeface="Roboto"/>
            </a:endParaRPr>
          </a:p>
        </p:txBody>
      </p:sp>
      <p:sp>
        <p:nvSpPr>
          <p:cNvPr id="399" name="Google Shape;399;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44</a:t>
            </a:fld>
            <a:endParaRPr/>
          </a:p>
        </p:txBody>
      </p:sp>
      <p:pic>
        <p:nvPicPr>
          <p:cNvPr id="400" name="Google Shape;400;p56"/>
          <p:cNvPicPr preferRelativeResize="0"/>
          <p:nvPr/>
        </p:nvPicPr>
        <p:blipFill rotWithShape="1">
          <a:blip r:embed="rId3">
            <a:alphaModFix/>
          </a:blip>
          <a:srcRect l="26622" r="17716"/>
          <a:stretch/>
        </p:blipFill>
        <p:spPr>
          <a:xfrm>
            <a:off x="215300" y="2571750"/>
            <a:ext cx="2319082" cy="2343549"/>
          </a:xfrm>
          <a:prstGeom prst="rect">
            <a:avLst/>
          </a:prstGeom>
          <a:noFill/>
          <a:ln>
            <a:noFill/>
          </a:ln>
        </p:spPr>
      </p:pic>
      <p:pic>
        <p:nvPicPr>
          <p:cNvPr id="401" name="Google Shape;401;p56"/>
          <p:cNvPicPr preferRelativeResize="0"/>
          <p:nvPr/>
        </p:nvPicPr>
        <p:blipFill rotWithShape="1">
          <a:blip r:embed="rId4">
            <a:alphaModFix/>
          </a:blip>
          <a:srcRect l="57836" t="21812" r="7845" b="43102"/>
          <a:stretch/>
        </p:blipFill>
        <p:spPr>
          <a:xfrm>
            <a:off x="2608125" y="2738875"/>
            <a:ext cx="2389200" cy="1374000"/>
          </a:xfrm>
          <a:prstGeom prst="rect">
            <a:avLst/>
          </a:prstGeom>
          <a:noFill/>
          <a:ln>
            <a:noFill/>
          </a:ln>
        </p:spPr>
      </p:pic>
      <p:pic>
        <p:nvPicPr>
          <p:cNvPr id="402" name="Google Shape;402;p56"/>
          <p:cNvPicPr preferRelativeResize="0"/>
          <p:nvPr/>
        </p:nvPicPr>
        <p:blipFill rotWithShape="1">
          <a:blip r:embed="rId5">
            <a:alphaModFix/>
          </a:blip>
          <a:srcRect l="8757" t="19708" r="8782" b="11905"/>
          <a:stretch/>
        </p:blipFill>
        <p:spPr>
          <a:xfrm>
            <a:off x="5150225" y="2494300"/>
            <a:ext cx="3841426" cy="2389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0"/>
                                        </p:tgtEl>
                                        <p:attrNameLst>
                                          <p:attrName>style.visibility</p:attrName>
                                        </p:attrNameLst>
                                      </p:cBhvr>
                                      <p:to>
                                        <p:strVal val="visible"/>
                                      </p:to>
                                    </p:set>
                                    <p:animEffect transition="in" filter="fade">
                                      <p:cBhvr>
                                        <p:cTn id="7" dur="500"/>
                                        <p:tgtEl>
                                          <p:spTgt spid="40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1"/>
                                        </p:tgtEl>
                                        <p:attrNameLst>
                                          <p:attrName>style.visibility</p:attrName>
                                        </p:attrNameLst>
                                      </p:cBhvr>
                                      <p:to>
                                        <p:strVal val="visible"/>
                                      </p:to>
                                    </p:set>
                                    <p:animEffect transition="in" filter="fade">
                                      <p:cBhvr>
                                        <p:cTn id="11" dur="500"/>
                                        <p:tgtEl>
                                          <p:spTgt spid="40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02"/>
                                        </p:tgtEl>
                                        <p:attrNameLst>
                                          <p:attrName>style.visibility</p:attrName>
                                        </p:attrNameLst>
                                      </p:cBhvr>
                                      <p:to>
                                        <p:strVal val="visible"/>
                                      </p:to>
                                    </p:set>
                                    <p:animEffect transition="in" filter="fade">
                                      <p:cBhvr>
                                        <p:cTn id="15" dur="500"/>
                                        <p:tgtEl>
                                          <p:spTgt spid="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57"/>
          <p:cNvSpPr txBox="1">
            <a:spLocks noGrp="1"/>
          </p:cNvSpPr>
          <p:nvPr>
            <p:ph type="title"/>
          </p:nvPr>
        </p:nvSpPr>
        <p:spPr>
          <a:xfrm>
            <a:off x="2866650" y="1808400"/>
            <a:ext cx="3410700" cy="152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s" sz="7000"/>
              <a:t>Layout</a:t>
            </a:r>
            <a:endParaRPr sz="7000"/>
          </a:p>
        </p:txBody>
      </p:sp>
      <p:sp>
        <p:nvSpPr>
          <p:cNvPr id="408" name="Google Shape;408;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413" name="Google Shape;413;p58"/>
          <p:cNvPicPr preferRelativeResize="0"/>
          <p:nvPr/>
        </p:nvPicPr>
        <p:blipFill>
          <a:blip r:embed="rId3">
            <a:alphaModFix/>
          </a:blip>
          <a:stretch>
            <a:fillRect/>
          </a:stretch>
        </p:blipFill>
        <p:spPr>
          <a:xfrm>
            <a:off x="1224525" y="376825"/>
            <a:ext cx="6694949" cy="3765925"/>
          </a:xfrm>
          <a:prstGeom prst="rect">
            <a:avLst/>
          </a:prstGeom>
          <a:noFill/>
          <a:ln>
            <a:noFill/>
          </a:ln>
        </p:spPr>
      </p:pic>
      <p:sp>
        <p:nvSpPr>
          <p:cNvPr id="414" name="Google Shape;414;p58"/>
          <p:cNvSpPr txBox="1">
            <a:spLocks noGrp="1"/>
          </p:cNvSpPr>
          <p:nvPr>
            <p:ph type="sldNum" idx="12"/>
          </p:nvPr>
        </p:nvSpPr>
        <p:spPr>
          <a:xfrm>
            <a:off x="8472458" y="48156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solidFill>
                  <a:schemeClr val="lt1"/>
                </a:solidFill>
              </a:rPr>
              <a:t>46</a:t>
            </a:fld>
            <a:endParaRPr>
              <a:solidFill>
                <a:schemeClr val="lt1"/>
              </a:solidFill>
            </a:endParaRPr>
          </a:p>
        </p:txBody>
      </p:sp>
      <p:sp>
        <p:nvSpPr>
          <p:cNvPr id="415" name="Google Shape;415;p58"/>
          <p:cNvSpPr txBox="1"/>
          <p:nvPr/>
        </p:nvSpPr>
        <p:spPr>
          <a:xfrm>
            <a:off x="1224450" y="4142725"/>
            <a:ext cx="6695100" cy="67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sz="1600" i="1">
                <a:solidFill>
                  <a:schemeClr val="dk1"/>
                </a:solidFill>
                <a:latin typeface="Old Standard TT"/>
                <a:ea typeface="Old Standard TT"/>
                <a:cs typeface="Old Standard TT"/>
                <a:sym typeface="Old Standard TT"/>
              </a:rPr>
              <a:t>A screenshot from</a:t>
            </a:r>
            <a:r>
              <a:rPr lang="es" sz="1600" b="1" i="1">
                <a:solidFill>
                  <a:schemeClr val="dk1"/>
                </a:solidFill>
                <a:latin typeface="Old Standard TT"/>
                <a:ea typeface="Old Standard TT"/>
                <a:cs typeface="Old Standard TT"/>
                <a:sym typeface="Old Standard TT"/>
              </a:rPr>
              <a:t> Battlefield One</a:t>
            </a:r>
            <a:r>
              <a:rPr lang="es" sz="1600" i="1">
                <a:solidFill>
                  <a:schemeClr val="dk1"/>
                </a:solidFill>
                <a:latin typeface="Old Standard TT"/>
                <a:ea typeface="Old Standard TT"/>
                <a:cs typeface="Old Standard TT"/>
                <a:sym typeface="Old Standard TT"/>
              </a:rPr>
              <a:t> (with the screen segmented into </a:t>
            </a:r>
            <a:r>
              <a:rPr lang="es" sz="1600" b="1" i="1">
                <a:solidFill>
                  <a:schemeClr val="dk1"/>
                </a:solidFill>
                <a:latin typeface="Old Standard TT"/>
                <a:ea typeface="Old Standard TT"/>
                <a:cs typeface="Old Standard TT"/>
                <a:sym typeface="Old Standard TT"/>
              </a:rPr>
              <a:t>nine </a:t>
            </a:r>
            <a:r>
              <a:rPr lang="es" sz="1600" i="1">
                <a:solidFill>
                  <a:schemeClr val="dk1"/>
                </a:solidFill>
                <a:latin typeface="Old Standard TT"/>
                <a:ea typeface="Old Standard TT"/>
                <a:cs typeface="Old Standard TT"/>
                <a:sym typeface="Old Standard TT"/>
              </a:rPr>
              <a:t>rectangles).</a:t>
            </a:r>
            <a:endParaRPr sz="2300" i="1">
              <a:solidFill>
                <a:schemeClr val="dk1"/>
              </a:solidFill>
              <a:latin typeface="Old Standard TT"/>
              <a:ea typeface="Old Standard TT"/>
              <a:cs typeface="Old Standard TT"/>
              <a:sym typeface="Old Standard T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59"/>
          <p:cNvPicPr preferRelativeResize="0"/>
          <p:nvPr/>
        </p:nvPicPr>
        <p:blipFill>
          <a:blip r:embed="rId3">
            <a:alphaModFix/>
          </a:blip>
          <a:stretch>
            <a:fillRect/>
          </a:stretch>
        </p:blipFill>
        <p:spPr>
          <a:xfrm>
            <a:off x="1049750" y="285687"/>
            <a:ext cx="7044499" cy="3962525"/>
          </a:xfrm>
          <a:prstGeom prst="rect">
            <a:avLst/>
          </a:prstGeom>
          <a:noFill/>
          <a:ln>
            <a:noFill/>
          </a:ln>
        </p:spPr>
      </p:pic>
      <p:sp>
        <p:nvSpPr>
          <p:cNvPr id="421" name="Google Shape;421;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47</a:t>
            </a:fld>
            <a:endParaRPr/>
          </a:p>
        </p:txBody>
      </p:sp>
      <p:sp>
        <p:nvSpPr>
          <p:cNvPr id="422" name="Google Shape;422;p59"/>
          <p:cNvSpPr txBox="1"/>
          <p:nvPr/>
        </p:nvSpPr>
        <p:spPr>
          <a:xfrm>
            <a:off x="1049750" y="4324425"/>
            <a:ext cx="70446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sz="1500">
                <a:solidFill>
                  <a:schemeClr val="dk1"/>
                </a:solidFill>
                <a:latin typeface="Old Standard TT"/>
                <a:ea typeface="Old Standard TT"/>
                <a:cs typeface="Old Standard TT"/>
                <a:sym typeface="Old Standard TT"/>
              </a:rPr>
              <a:t>These are called </a:t>
            </a:r>
            <a:r>
              <a:rPr lang="es" sz="1500" b="1">
                <a:solidFill>
                  <a:schemeClr val="dk1"/>
                </a:solidFill>
                <a:latin typeface="Old Standard TT"/>
                <a:ea typeface="Old Standard TT"/>
                <a:cs typeface="Old Standard TT"/>
                <a:sym typeface="Old Standard TT"/>
              </a:rPr>
              <a:t>anchor </a:t>
            </a:r>
            <a:r>
              <a:rPr lang="es" sz="1500">
                <a:solidFill>
                  <a:schemeClr val="dk1"/>
                </a:solidFill>
                <a:latin typeface="Old Standard TT"/>
                <a:ea typeface="Old Standard TT"/>
                <a:cs typeface="Old Standard TT"/>
                <a:sym typeface="Old Standard TT"/>
              </a:rPr>
              <a:t>points and they are useful to arrange elements properly.</a:t>
            </a:r>
            <a:endParaRPr sz="2200">
              <a:solidFill>
                <a:schemeClr val="dk1"/>
              </a:solidFill>
              <a:latin typeface="Old Standard TT"/>
              <a:ea typeface="Old Standard TT"/>
              <a:cs typeface="Old Standard TT"/>
              <a:sym typeface="Old Standard TT"/>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60"/>
          <p:cNvSpPr txBox="1">
            <a:spLocks noGrp="1"/>
          </p:cNvSpPr>
          <p:nvPr>
            <p:ph type="body" idx="1"/>
          </p:nvPr>
        </p:nvSpPr>
        <p:spPr>
          <a:xfrm>
            <a:off x="1381000" y="3908300"/>
            <a:ext cx="6381900" cy="6132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s" sz="1500">
                <a:solidFill>
                  <a:srgbClr val="000000"/>
                </a:solidFill>
              </a:rPr>
              <a:t>This is the result. </a:t>
            </a:r>
            <a:r>
              <a:rPr lang="es" sz="1500"/>
              <a:t>Notice that the objects on the </a:t>
            </a:r>
            <a:r>
              <a:rPr lang="es" sz="1500" b="1"/>
              <a:t>left </a:t>
            </a:r>
            <a:r>
              <a:rPr lang="es" sz="1500"/>
              <a:t>are left-aligned, the objects on the </a:t>
            </a:r>
            <a:r>
              <a:rPr lang="es" sz="1500" b="1"/>
              <a:t>right </a:t>
            </a:r>
            <a:r>
              <a:rPr lang="es" sz="1500"/>
              <a:t>are right-aligned and the ones in the </a:t>
            </a:r>
            <a:r>
              <a:rPr lang="es" sz="1500" b="1"/>
              <a:t>center </a:t>
            </a:r>
            <a:r>
              <a:rPr lang="es" sz="1500"/>
              <a:t>are center-aligned.</a:t>
            </a:r>
            <a:endParaRPr sz="2200"/>
          </a:p>
        </p:txBody>
      </p:sp>
      <p:pic>
        <p:nvPicPr>
          <p:cNvPr id="428" name="Google Shape;428;p60"/>
          <p:cNvPicPr preferRelativeResize="0"/>
          <p:nvPr/>
        </p:nvPicPr>
        <p:blipFill>
          <a:blip r:embed="rId3">
            <a:alphaModFix/>
          </a:blip>
          <a:stretch>
            <a:fillRect/>
          </a:stretch>
        </p:blipFill>
        <p:spPr>
          <a:xfrm>
            <a:off x="1381000" y="292625"/>
            <a:ext cx="6381998" cy="3589874"/>
          </a:xfrm>
          <a:prstGeom prst="rect">
            <a:avLst/>
          </a:prstGeom>
          <a:noFill/>
          <a:ln>
            <a:noFill/>
          </a:ln>
        </p:spPr>
      </p:pic>
      <p:sp>
        <p:nvSpPr>
          <p:cNvPr id="429" name="Google Shape;429;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61"/>
          <p:cNvSpPr txBox="1">
            <a:spLocks noGrp="1"/>
          </p:cNvSpPr>
          <p:nvPr>
            <p:ph type="title"/>
          </p:nvPr>
        </p:nvSpPr>
        <p:spPr>
          <a:xfrm>
            <a:off x="2866650" y="1808400"/>
            <a:ext cx="3410700" cy="152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s" sz="7000"/>
              <a:t>Menus</a:t>
            </a:r>
            <a:endParaRPr sz="7000"/>
          </a:p>
        </p:txBody>
      </p:sp>
      <p:sp>
        <p:nvSpPr>
          <p:cNvPr id="435" name="Google Shape;435;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7"/>
          <p:cNvSpPr txBox="1">
            <a:spLocks noGrp="1"/>
          </p:cNvSpPr>
          <p:nvPr>
            <p:ph type="body" idx="1"/>
          </p:nvPr>
        </p:nvSpPr>
        <p:spPr>
          <a:xfrm>
            <a:off x="1262850" y="456425"/>
            <a:ext cx="7209600" cy="1028700"/>
          </a:xfrm>
          <a:prstGeom prst="rect">
            <a:avLst/>
          </a:prstGeom>
        </p:spPr>
        <p:txBody>
          <a:bodyPr spcFirstLastPara="1" wrap="square" lIns="91425" tIns="91425" rIns="91425" bIns="91425" anchor="t" anchorCtr="0">
            <a:noAutofit/>
          </a:bodyPr>
          <a:lstStyle/>
          <a:p>
            <a:pPr marL="457200" lvl="0" indent="-546100" algn="l" rtl="0">
              <a:spcBef>
                <a:spcPts val="0"/>
              </a:spcBef>
              <a:spcAft>
                <a:spcPts val="0"/>
              </a:spcAft>
              <a:buSzPts val="5000"/>
              <a:buAutoNum type="arabicPeriod"/>
            </a:pPr>
            <a:r>
              <a:rPr lang="es" sz="5000"/>
              <a:t>How does game development begin?.</a:t>
            </a:r>
            <a:endParaRPr sz="5000"/>
          </a:p>
        </p:txBody>
      </p:sp>
      <p:sp>
        <p:nvSpPr>
          <p:cNvPr id="93" name="Google Shape;93;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5</a:t>
            </a:fld>
            <a:endParaRPr/>
          </a:p>
        </p:txBody>
      </p:sp>
      <p:sp>
        <p:nvSpPr>
          <p:cNvPr id="94" name="Google Shape;94;p17"/>
          <p:cNvSpPr txBox="1">
            <a:spLocks noGrp="1"/>
          </p:cNvSpPr>
          <p:nvPr>
            <p:ph type="body" idx="1"/>
          </p:nvPr>
        </p:nvSpPr>
        <p:spPr>
          <a:xfrm>
            <a:off x="967200" y="2057400"/>
            <a:ext cx="7209600" cy="102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5000">
                <a:solidFill>
                  <a:srgbClr val="D9D9D9"/>
                </a:solidFill>
              </a:rPr>
              <a:t>2. Design Process.</a:t>
            </a:r>
            <a:endParaRPr sz="5000">
              <a:solidFill>
                <a:srgbClr val="D9D9D9"/>
              </a:solidFill>
            </a:endParaRPr>
          </a:p>
          <a:p>
            <a:pPr marL="0" lvl="0" indent="0" algn="l" rtl="0">
              <a:spcBef>
                <a:spcPts val="1200"/>
              </a:spcBef>
              <a:spcAft>
                <a:spcPts val="1200"/>
              </a:spcAft>
              <a:buNone/>
            </a:pPr>
            <a:r>
              <a:rPr lang="es" sz="5000">
                <a:solidFill>
                  <a:srgbClr val="D9D9D9"/>
                </a:solidFill>
              </a:rPr>
              <a:t>..</a:t>
            </a:r>
            <a:endParaRPr sz="5000">
              <a:solidFill>
                <a:srgbClr val="D9D9D9"/>
              </a:solidFill>
            </a:endParaRPr>
          </a:p>
        </p:txBody>
      </p:sp>
      <p:sp>
        <p:nvSpPr>
          <p:cNvPr id="95" name="Google Shape;95;p17"/>
          <p:cNvSpPr txBox="1">
            <a:spLocks noGrp="1"/>
          </p:cNvSpPr>
          <p:nvPr>
            <p:ph type="body" idx="1"/>
          </p:nvPr>
        </p:nvSpPr>
        <p:spPr>
          <a:xfrm>
            <a:off x="967200" y="3086100"/>
            <a:ext cx="6818400" cy="13746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s" sz="5000">
                <a:solidFill>
                  <a:srgbClr val="CCCCCC"/>
                </a:solidFill>
              </a:rPr>
              <a:t>3. Design for the Senses.</a:t>
            </a:r>
            <a:endParaRPr sz="5000">
              <a:solidFill>
                <a:srgbClr val="CCCCCC"/>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62"/>
          <p:cNvSpPr txBox="1">
            <a:spLocks noGrp="1"/>
          </p:cNvSpPr>
          <p:nvPr>
            <p:ph type="body" idx="1"/>
          </p:nvPr>
        </p:nvSpPr>
        <p:spPr>
          <a:xfrm>
            <a:off x="1403850" y="3841825"/>
            <a:ext cx="6167700" cy="821400"/>
          </a:xfrm>
          <a:prstGeom prst="rect">
            <a:avLst/>
          </a:prstGeom>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SzPts val="1400"/>
              <a:buFont typeface="Arial"/>
              <a:buChar char="●"/>
            </a:pPr>
            <a:r>
              <a:rPr lang="es" sz="1400"/>
              <a:t>This is the way in which a user </a:t>
            </a:r>
            <a:r>
              <a:rPr lang="es" sz="1400" b="1"/>
              <a:t>focuses</a:t>
            </a:r>
            <a:r>
              <a:rPr lang="es" sz="1400"/>
              <a:t> on one part and </a:t>
            </a:r>
            <a:r>
              <a:rPr lang="es" sz="1400" b="1"/>
              <a:t>blurs</a:t>
            </a:r>
            <a:r>
              <a:rPr lang="es" sz="1400"/>
              <a:t> anything else.</a:t>
            </a:r>
            <a:endParaRPr sz="1400"/>
          </a:p>
          <a:p>
            <a:pPr marL="457200" lvl="0" indent="-317500" algn="l" rtl="0">
              <a:lnSpc>
                <a:spcPct val="100000"/>
              </a:lnSpc>
              <a:spcBef>
                <a:spcPts val="0"/>
              </a:spcBef>
              <a:spcAft>
                <a:spcPts val="0"/>
              </a:spcAft>
              <a:buSzPts val="1400"/>
              <a:buFont typeface="Arial"/>
              <a:buChar char="●"/>
            </a:pPr>
            <a:r>
              <a:rPr lang="es" sz="1400"/>
              <a:t>This behaviour takes place in a </a:t>
            </a:r>
            <a:r>
              <a:rPr lang="es" sz="1400" b="1"/>
              <a:t>menu</a:t>
            </a:r>
            <a:r>
              <a:rPr lang="es" sz="1400"/>
              <a:t> usually.</a:t>
            </a:r>
            <a:endParaRPr sz="1400">
              <a:solidFill>
                <a:srgbClr val="000000"/>
              </a:solidFill>
            </a:endParaRPr>
          </a:p>
        </p:txBody>
      </p:sp>
      <p:pic>
        <p:nvPicPr>
          <p:cNvPr id="441" name="Google Shape;441;p62"/>
          <p:cNvPicPr preferRelativeResize="0"/>
          <p:nvPr/>
        </p:nvPicPr>
        <p:blipFill>
          <a:blip r:embed="rId3">
            <a:alphaModFix/>
          </a:blip>
          <a:stretch>
            <a:fillRect/>
          </a:stretch>
        </p:blipFill>
        <p:spPr>
          <a:xfrm>
            <a:off x="1572425" y="371200"/>
            <a:ext cx="5999126" cy="3374500"/>
          </a:xfrm>
          <a:prstGeom prst="rect">
            <a:avLst/>
          </a:prstGeom>
          <a:noFill/>
          <a:ln>
            <a:noFill/>
          </a:ln>
        </p:spPr>
      </p:pic>
      <p:sp>
        <p:nvSpPr>
          <p:cNvPr id="442" name="Google Shape;442;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50</a:t>
            </a:fld>
            <a:endParaRPr/>
          </a:p>
        </p:txBody>
      </p:sp>
    </p:spTree>
  </p:cSld>
  <p:clrMapOvr>
    <a:masterClrMapping/>
  </p:clrMapOvr>
  <p:transition spd="med">
    <p:push/>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47" name="Google Shape;447;p63"/>
          <p:cNvPicPr preferRelativeResize="0"/>
          <p:nvPr/>
        </p:nvPicPr>
        <p:blipFill>
          <a:blip r:embed="rId3">
            <a:alphaModFix/>
          </a:blip>
          <a:stretch>
            <a:fillRect/>
          </a:stretch>
        </p:blipFill>
        <p:spPr>
          <a:xfrm>
            <a:off x="1968000" y="368000"/>
            <a:ext cx="5208000" cy="2929500"/>
          </a:xfrm>
          <a:prstGeom prst="rect">
            <a:avLst/>
          </a:prstGeom>
          <a:noFill/>
          <a:ln>
            <a:noFill/>
          </a:ln>
        </p:spPr>
      </p:pic>
      <p:sp>
        <p:nvSpPr>
          <p:cNvPr id="448" name="Google Shape;448;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51</a:t>
            </a:fld>
            <a:endParaRPr/>
          </a:p>
        </p:txBody>
      </p:sp>
      <p:sp>
        <p:nvSpPr>
          <p:cNvPr id="449" name="Google Shape;449;p63"/>
          <p:cNvSpPr txBox="1"/>
          <p:nvPr/>
        </p:nvSpPr>
        <p:spPr>
          <a:xfrm flipH="1">
            <a:off x="1968000" y="3563375"/>
            <a:ext cx="5208000" cy="12576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0"/>
              </a:spcAft>
              <a:buClr>
                <a:schemeClr val="dk1"/>
              </a:buClr>
              <a:buSzPts val="1500"/>
              <a:buChar char="●"/>
            </a:pPr>
            <a:r>
              <a:rPr lang="es" sz="1500">
                <a:solidFill>
                  <a:schemeClr val="dk1"/>
                </a:solidFill>
                <a:latin typeface="Old Standard TT"/>
                <a:ea typeface="Old Standard TT"/>
                <a:cs typeface="Old Standard TT"/>
                <a:sym typeface="Old Standard TT"/>
              </a:rPr>
              <a:t>Everything that is </a:t>
            </a:r>
            <a:r>
              <a:rPr lang="es" sz="1500" b="1">
                <a:solidFill>
                  <a:schemeClr val="dk1"/>
                </a:solidFill>
                <a:latin typeface="Old Standard TT"/>
                <a:ea typeface="Old Standard TT"/>
                <a:cs typeface="Old Standard TT"/>
                <a:sym typeface="Old Standard TT"/>
              </a:rPr>
              <a:t>not </a:t>
            </a:r>
            <a:r>
              <a:rPr lang="es" sz="1500">
                <a:solidFill>
                  <a:schemeClr val="dk1"/>
                </a:solidFill>
                <a:latin typeface="Old Standard TT"/>
                <a:ea typeface="Old Standard TT"/>
                <a:cs typeface="Old Standard TT"/>
                <a:sym typeface="Old Standard TT"/>
              </a:rPr>
              <a:t>the </a:t>
            </a:r>
            <a:r>
              <a:rPr lang="es" sz="1500" b="1">
                <a:solidFill>
                  <a:schemeClr val="dk1"/>
                </a:solidFill>
                <a:latin typeface="Old Standard TT"/>
                <a:ea typeface="Old Standard TT"/>
                <a:cs typeface="Old Standard TT"/>
                <a:sym typeface="Old Standard TT"/>
              </a:rPr>
              <a:t>focus area</a:t>
            </a:r>
            <a:r>
              <a:rPr lang="es" sz="1500">
                <a:solidFill>
                  <a:schemeClr val="dk1"/>
                </a:solidFill>
                <a:latin typeface="Old Standard TT"/>
                <a:ea typeface="Old Standard TT"/>
                <a:cs typeface="Old Standard TT"/>
                <a:sym typeface="Old Standard TT"/>
              </a:rPr>
              <a:t> it’s called </a:t>
            </a:r>
            <a:r>
              <a:rPr lang="es" sz="1500" b="1">
                <a:solidFill>
                  <a:schemeClr val="dk1"/>
                </a:solidFill>
                <a:latin typeface="Old Standard TT"/>
                <a:ea typeface="Old Standard TT"/>
                <a:cs typeface="Old Standard TT"/>
                <a:sym typeface="Old Standard TT"/>
              </a:rPr>
              <a:t>negative space</a:t>
            </a:r>
            <a:r>
              <a:rPr lang="es" sz="1500">
                <a:solidFill>
                  <a:schemeClr val="dk1"/>
                </a:solidFill>
                <a:latin typeface="Old Standard TT"/>
                <a:ea typeface="Old Standard TT"/>
                <a:cs typeface="Old Standard TT"/>
                <a:sym typeface="Old Standard TT"/>
              </a:rPr>
              <a:t>. This is where we can put our HUD (minimap, health power bar, ammunition,etc.).</a:t>
            </a:r>
            <a:endParaRPr sz="1500">
              <a:solidFill>
                <a:schemeClr val="dk1"/>
              </a:solidFill>
              <a:latin typeface="Old Standard TT"/>
              <a:ea typeface="Old Standard TT"/>
              <a:cs typeface="Old Standard TT"/>
              <a:sym typeface="Old Standard TT"/>
            </a:endParaRPr>
          </a:p>
          <a:p>
            <a:pPr marL="457200" lvl="0" indent="-323850" algn="l" rtl="0">
              <a:spcBef>
                <a:spcPts val="0"/>
              </a:spcBef>
              <a:spcAft>
                <a:spcPts val="0"/>
              </a:spcAft>
              <a:buClr>
                <a:schemeClr val="dk1"/>
              </a:buClr>
              <a:buSzPts val="1500"/>
              <a:buFont typeface="Old Standard TT"/>
              <a:buChar char="●"/>
            </a:pPr>
            <a:r>
              <a:rPr lang="es" sz="1500">
                <a:solidFill>
                  <a:schemeClr val="dk1"/>
                </a:solidFill>
                <a:latin typeface="Old Standard TT"/>
                <a:ea typeface="Old Standard TT"/>
                <a:cs typeface="Old Standard TT"/>
                <a:sym typeface="Old Standard TT"/>
              </a:rPr>
              <a:t>Think of shooter games, for example.</a:t>
            </a:r>
            <a:endParaRPr sz="2200">
              <a:solidFill>
                <a:schemeClr val="dk1"/>
              </a:solidFill>
              <a:latin typeface="Old Standard TT"/>
              <a:ea typeface="Old Standard TT"/>
              <a:cs typeface="Old Standard TT"/>
              <a:sym typeface="Old Standard TT"/>
            </a:endParaRPr>
          </a:p>
        </p:txBody>
      </p:sp>
    </p:spTree>
  </p:cSld>
  <p:clrMapOvr>
    <a:masterClrMapping/>
  </p:clrMapOvr>
  <p:transition spd="med">
    <p:push/>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52</a:t>
            </a:fld>
            <a:endParaRPr/>
          </a:p>
        </p:txBody>
      </p:sp>
      <p:pic>
        <p:nvPicPr>
          <p:cNvPr id="455" name="Google Shape;455;p64"/>
          <p:cNvPicPr preferRelativeResize="0"/>
          <p:nvPr/>
        </p:nvPicPr>
        <p:blipFill>
          <a:blip r:embed="rId3">
            <a:alphaModFix/>
          </a:blip>
          <a:stretch>
            <a:fillRect/>
          </a:stretch>
        </p:blipFill>
        <p:spPr>
          <a:xfrm>
            <a:off x="1778075" y="302425"/>
            <a:ext cx="4993925" cy="2809075"/>
          </a:xfrm>
          <a:prstGeom prst="rect">
            <a:avLst/>
          </a:prstGeom>
          <a:noFill/>
          <a:ln>
            <a:noFill/>
          </a:ln>
        </p:spPr>
      </p:pic>
      <p:sp>
        <p:nvSpPr>
          <p:cNvPr id="456" name="Google Shape;456;p64"/>
          <p:cNvSpPr txBox="1"/>
          <p:nvPr/>
        </p:nvSpPr>
        <p:spPr>
          <a:xfrm>
            <a:off x="1824200" y="3321500"/>
            <a:ext cx="4901700" cy="1341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Old Standard TT"/>
              <a:buChar char="●"/>
            </a:pPr>
            <a:r>
              <a:rPr lang="es" sz="1800">
                <a:solidFill>
                  <a:schemeClr val="dk1"/>
                </a:solidFill>
                <a:latin typeface="Old Standard TT"/>
                <a:ea typeface="Old Standard TT"/>
                <a:cs typeface="Old Standard TT"/>
                <a:sym typeface="Old Standard TT"/>
              </a:rPr>
              <a:t>It’s also a good idea to have a </a:t>
            </a:r>
            <a:r>
              <a:rPr lang="es" sz="1800" b="1">
                <a:solidFill>
                  <a:schemeClr val="dk1"/>
                </a:solidFill>
                <a:latin typeface="Old Standard TT"/>
                <a:ea typeface="Old Standard TT"/>
                <a:cs typeface="Old Standard TT"/>
                <a:sym typeface="Old Standard TT"/>
              </a:rPr>
              <a:t>template</a:t>
            </a:r>
            <a:r>
              <a:rPr lang="es" sz="1800">
                <a:solidFill>
                  <a:schemeClr val="dk1"/>
                </a:solidFill>
                <a:latin typeface="Old Standard TT"/>
                <a:ea typeface="Old Standard TT"/>
                <a:cs typeface="Old Standard TT"/>
                <a:sym typeface="Old Standard TT"/>
              </a:rPr>
              <a:t>.</a:t>
            </a:r>
            <a:endParaRPr sz="1800">
              <a:solidFill>
                <a:schemeClr val="dk1"/>
              </a:solidFill>
              <a:latin typeface="Old Standard TT"/>
              <a:ea typeface="Old Standard TT"/>
              <a:cs typeface="Old Standard TT"/>
              <a:sym typeface="Old Standard TT"/>
            </a:endParaRPr>
          </a:p>
          <a:p>
            <a:pPr marL="457200" lvl="0" indent="-342900" algn="l" rtl="0">
              <a:spcBef>
                <a:spcPts val="0"/>
              </a:spcBef>
              <a:spcAft>
                <a:spcPts val="0"/>
              </a:spcAft>
              <a:buClr>
                <a:schemeClr val="dk1"/>
              </a:buClr>
              <a:buSzPts val="1800"/>
              <a:buFont typeface="Old Standard TT"/>
              <a:buChar char="●"/>
            </a:pPr>
            <a:r>
              <a:rPr lang="es" sz="1800">
                <a:solidFill>
                  <a:schemeClr val="dk1"/>
                </a:solidFill>
                <a:latin typeface="Old Standard TT"/>
                <a:ea typeface="Old Standard TT"/>
                <a:cs typeface="Old Standard TT"/>
                <a:sym typeface="Old Standard TT"/>
              </a:rPr>
              <a:t>This is a </a:t>
            </a:r>
            <a:r>
              <a:rPr lang="es" sz="1800" b="1">
                <a:solidFill>
                  <a:schemeClr val="dk1"/>
                </a:solidFill>
                <a:latin typeface="Old Standard TT"/>
                <a:ea typeface="Old Standard TT"/>
                <a:cs typeface="Old Standard TT"/>
                <a:sym typeface="Old Standard TT"/>
              </a:rPr>
              <a:t>menu</a:t>
            </a:r>
            <a:r>
              <a:rPr lang="es" sz="1800">
                <a:solidFill>
                  <a:schemeClr val="dk1"/>
                </a:solidFill>
                <a:latin typeface="Old Standard TT"/>
                <a:ea typeface="Old Standard TT"/>
                <a:cs typeface="Old Standard TT"/>
                <a:sym typeface="Old Standard TT"/>
              </a:rPr>
              <a:t> and the user inspects it from </a:t>
            </a:r>
            <a:r>
              <a:rPr lang="es" sz="1800" b="1">
                <a:solidFill>
                  <a:schemeClr val="dk1"/>
                </a:solidFill>
                <a:latin typeface="Old Standard TT"/>
                <a:ea typeface="Old Standard TT"/>
                <a:cs typeface="Old Standard TT"/>
                <a:sym typeface="Old Standard TT"/>
              </a:rPr>
              <a:t>top left</a:t>
            </a:r>
            <a:r>
              <a:rPr lang="es" sz="1800">
                <a:solidFill>
                  <a:schemeClr val="dk1"/>
                </a:solidFill>
                <a:latin typeface="Old Standard TT"/>
                <a:ea typeface="Old Standard TT"/>
                <a:cs typeface="Old Standard TT"/>
                <a:sym typeface="Old Standard TT"/>
              </a:rPr>
              <a:t> </a:t>
            </a:r>
            <a:r>
              <a:rPr lang="es" sz="1800" b="1">
                <a:solidFill>
                  <a:schemeClr val="dk1"/>
                </a:solidFill>
                <a:latin typeface="Old Standard TT"/>
                <a:ea typeface="Old Standard TT"/>
                <a:cs typeface="Old Standard TT"/>
                <a:sym typeface="Old Standard TT"/>
              </a:rPr>
              <a:t>downwards </a:t>
            </a:r>
            <a:r>
              <a:rPr lang="es" sz="1800">
                <a:solidFill>
                  <a:schemeClr val="dk1"/>
                </a:solidFill>
                <a:latin typeface="Old Standard TT"/>
                <a:ea typeface="Old Standard TT"/>
                <a:cs typeface="Old Standard TT"/>
                <a:sym typeface="Old Standard TT"/>
              </a:rPr>
              <a:t>as we have already seen (</a:t>
            </a:r>
            <a:r>
              <a:rPr lang="es" sz="1800" b="1">
                <a:solidFill>
                  <a:schemeClr val="dk1"/>
                </a:solidFill>
                <a:latin typeface="Old Standard TT"/>
                <a:ea typeface="Old Standard TT"/>
                <a:cs typeface="Old Standard TT"/>
                <a:sym typeface="Old Standard TT"/>
              </a:rPr>
              <a:t>focus area</a:t>
            </a:r>
            <a:r>
              <a:rPr lang="es" sz="1800">
                <a:solidFill>
                  <a:schemeClr val="dk1"/>
                </a:solidFill>
                <a:latin typeface="Old Standard TT"/>
                <a:ea typeface="Old Standard TT"/>
                <a:cs typeface="Old Standard TT"/>
                <a:sym typeface="Old Standard TT"/>
              </a:rPr>
              <a:t>).</a:t>
            </a:r>
            <a:endParaRPr sz="1800">
              <a:solidFill>
                <a:schemeClr val="dk1"/>
              </a:solidFill>
              <a:latin typeface="Old Standard TT"/>
              <a:ea typeface="Old Standard TT"/>
              <a:cs typeface="Old Standard TT"/>
              <a:sym typeface="Old Standard TT"/>
            </a:endParaRPr>
          </a:p>
        </p:txBody>
      </p:sp>
    </p:spTree>
  </p:cSld>
  <p:clrMapOvr>
    <a:masterClrMapping/>
  </p:clrMapOvr>
  <p:transition spd="med">
    <p:push/>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65"/>
          <p:cNvSpPr txBox="1">
            <a:spLocks noGrp="1"/>
          </p:cNvSpPr>
          <p:nvPr>
            <p:ph type="title"/>
          </p:nvPr>
        </p:nvSpPr>
        <p:spPr>
          <a:xfrm>
            <a:off x="2756850" y="1808400"/>
            <a:ext cx="3630300" cy="152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s" sz="7000"/>
              <a:t>Mockups</a:t>
            </a:r>
            <a:endParaRPr sz="7000"/>
          </a:p>
        </p:txBody>
      </p:sp>
      <p:sp>
        <p:nvSpPr>
          <p:cNvPr id="462" name="Google Shape;462;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66"/>
          <p:cNvSpPr txBox="1">
            <a:spLocks noGrp="1"/>
          </p:cNvSpPr>
          <p:nvPr>
            <p:ph type="body" idx="1"/>
          </p:nvPr>
        </p:nvSpPr>
        <p:spPr>
          <a:xfrm>
            <a:off x="1162800" y="1025850"/>
            <a:ext cx="6818400" cy="3091800"/>
          </a:xfrm>
          <a:prstGeom prst="rect">
            <a:avLst/>
          </a:prstGeom>
        </p:spPr>
        <p:txBody>
          <a:bodyPr spcFirstLastPara="1" wrap="square" lIns="91425" tIns="91425" rIns="91425" bIns="91425" anchor="t" anchorCtr="0">
            <a:noAutofit/>
          </a:bodyPr>
          <a:lstStyle/>
          <a:p>
            <a:pPr marL="457200" lvl="0" indent="-546100" algn="l" rtl="0">
              <a:spcBef>
                <a:spcPts val="0"/>
              </a:spcBef>
              <a:spcAft>
                <a:spcPts val="0"/>
              </a:spcAft>
              <a:buSzPts val="5000"/>
              <a:buAutoNum type="arabicPeriod"/>
            </a:pPr>
            <a:r>
              <a:rPr lang="es" sz="5000"/>
              <a:t>Marketplace mockups.</a:t>
            </a:r>
            <a:endParaRPr sz="5000"/>
          </a:p>
          <a:p>
            <a:pPr marL="914400" lvl="0" indent="-546100" algn="l" rtl="0">
              <a:spcBef>
                <a:spcPts val="0"/>
              </a:spcBef>
              <a:spcAft>
                <a:spcPts val="0"/>
              </a:spcAft>
              <a:buClr>
                <a:srgbClr val="B7B7B7"/>
              </a:buClr>
              <a:buSzPts val="5000"/>
              <a:buAutoNum type="arabicPeriod"/>
            </a:pPr>
            <a:r>
              <a:rPr lang="es" sz="5000">
                <a:solidFill>
                  <a:srgbClr val="B7B7B7"/>
                </a:solidFill>
              </a:rPr>
              <a:t>Static mockups.</a:t>
            </a:r>
            <a:endParaRPr sz="5000">
              <a:solidFill>
                <a:srgbClr val="B7B7B7"/>
              </a:solidFill>
            </a:endParaRPr>
          </a:p>
        </p:txBody>
      </p:sp>
      <p:sp>
        <p:nvSpPr>
          <p:cNvPr id="468" name="Google Shape;468;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67"/>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a:t>How to create the </a:t>
            </a:r>
            <a:r>
              <a:rPr lang="es" b="1"/>
              <a:t>right environment</a:t>
            </a:r>
            <a:endParaRPr b="1"/>
          </a:p>
        </p:txBody>
      </p:sp>
      <p:sp>
        <p:nvSpPr>
          <p:cNvPr id="474" name="Google Shape;474;p67"/>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457200" lvl="0" indent="-374650" algn="l" rtl="0">
              <a:spcBef>
                <a:spcPts val="0"/>
              </a:spcBef>
              <a:spcAft>
                <a:spcPts val="0"/>
              </a:spcAft>
              <a:buSzPts val="2300"/>
              <a:buAutoNum type="arabicPeriod"/>
            </a:pPr>
            <a:r>
              <a:rPr lang="es" sz="2300" b="1"/>
              <a:t>Celebrate </a:t>
            </a:r>
            <a:r>
              <a:rPr lang="es" sz="2300"/>
              <a:t>the user every time he/she makes a purchase.</a:t>
            </a:r>
            <a:endParaRPr sz="2300"/>
          </a:p>
          <a:p>
            <a:pPr marL="457200" lvl="0" indent="-374650" algn="l" rtl="0">
              <a:spcBef>
                <a:spcPts val="0"/>
              </a:spcBef>
              <a:spcAft>
                <a:spcPts val="0"/>
              </a:spcAft>
              <a:buSzPts val="2300"/>
              <a:buAutoNum type="arabicPeriod"/>
            </a:pPr>
            <a:r>
              <a:rPr lang="es" sz="2300"/>
              <a:t>The </a:t>
            </a:r>
            <a:r>
              <a:rPr lang="es" sz="2300" b="1"/>
              <a:t>less steps </a:t>
            </a:r>
            <a:r>
              <a:rPr lang="es" sz="2300"/>
              <a:t>the purchase has the better.</a:t>
            </a:r>
            <a:endParaRPr sz="2300"/>
          </a:p>
          <a:p>
            <a:pPr marL="457200" lvl="0" indent="-374650" algn="l" rtl="0">
              <a:spcBef>
                <a:spcPts val="0"/>
              </a:spcBef>
              <a:spcAft>
                <a:spcPts val="0"/>
              </a:spcAft>
              <a:buSzPts val="2300"/>
              <a:buAutoNum type="arabicPeriod"/>
            </a:pPr>
            <a:r>
              <a:rPr lang="es" sz="2300"/>
              <a:t>Do </a:t>
            </a:r>
            <a:r>
              <a:rPr lang="es" sz="2300" b="1"/>
              <a:t>not overwhelm </a:t>
            </a:r>
            <a:r>
              <a:rPr lang="es" sz="2300"/>
              <a:t>the user with information. Instead, show some </a:t>
            </a:r>
            <a:r>
              <a:rPr lang="es" sz="2300" b="1"/>
              <a:t>good visuals </a:t>
            </a:r>
            <a:r>
              <a:rPr lang="es" sz="2300"/>
              <a:t>and vital information.</a:t>
            </a:r>
            <a:endParaRPr sz="2300"/>
          </a:p>
          <a:p>
            <a:pPr marL="457200" lvl="0" indent="-374650" algn="l" rtl="0">
              <a:spcBef>
                <a:spcPts val="0"/>
              </a:spcBef>
              <a:spcAft>
                <a:spcPts val="0"/>
              </a:spcAft>
              <a:buSzPts val="2300"/>
              <a:buAutoNum type="arabicPeriod"/>
            </a:pPr>
            <a:r>
              <a:rPr lang="es" sz="2300"/>
              <a:t>Have the option of purchasing from the </a:t>
            </a:r>
            <a:r>
              <a:rPr lang="es" sz="2300" b="1"/>
              <a:t>game</a:t>
            </a:r>
            <a:r>
              <a:rPr lang="es" sz="2300"/>
              <a:t> </a:t>
            </a:r>
            <a:r>
              <a:rPr lang="es" sz="2300" b="1"/>
              <a:t>not </a:t>
            </a:r>
            <a:r>
              <a:rPr lang="es" sz="2300"/>
              <a:t>having</a:t>
            </a:r>
            <a:r>
              <a:rPr lang="es" sz="2300" b="1"/>
              <a:t> </a:t>
            </a:r>
            <a:r>
              <a:rPr lang="es" sz="2300"/>
              <a:t>to</a:t>
            </a:r>
            <a:r>
              <a:rPr lang="es" sz="2300" b="1"/>
              <a:t> </a:t>
            </a:r>
            <a:r>
              <a:rPr lang="es" sz="2300"/>
              <a:t>go through the </a:t>
            </a:r>
            <a:r>
              <a:rPr lang="es" sz="2300" b="1"/>
              <a:t>store</a:t>
            </a:r>
            <a:r>
              <a:rPr lang="es" sz="2300"/>
              <a:t>.</a:t>
            </a:r>
            <a:endParaRPr sz="2300"/>
          </a:p>
          <a:p>
            <a:pPr marL="457200" lvl="0" indent="-374650" algn="l" rtl="0">
              <a:spcBef>
                <a:spcPts val="0"/>
              </a:spcBef>
              <a:spcAft>
                <a:spcPts val="0"/>
              </a:spcAft>
              <a:buSzPts val="2300"/>
              <a:buAutoNum type="arabicPeriod"/>
            </a:pPr>
            <a:r>
              <a:rPr lang="es" sz="2300"/>
              <a:t>Remember that the user can back out at </a:t>
            </a:r>
            <a:r>
              <a:rPr lang="es" sz="2300" b="1"/>
              <a:t>any moment</a:t>
            </a:r>
            <a:r>
              <a:rPr lang="es" sz="2300"/>
              <a:t>.</a:t>
            </a:r>
            <a:endParaRPr sz="2300"/>
          </a:p>
        </p:txBody>
      </p:sp>
      <p:sp>
        <p:nvSpPr>
          <p:cNvPr id="475" name="Google Shape;475;p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68"/>
          <p:cNvSpPr txBox="1">
            <a:spLocks noGrp="1"/>
          </p:cNvSpPr>
          <p:nvPr>
            <p:ph type="body" idx="1"/>
          </p:nvPr>
        </p:nvSpPr>
        <p:spPr>
          <a:xfrm>
            <a:off x="1281375" y="4167225"/>
            <a:ext cx="6581400" cy="491700"/>
          </a:xfrm>
          <a:prstGeom prst="rect">
            <a:avLst/>
          </a:prstGeom>
        </p:spPr>
        <p:txBody>
          <a:bodyPr spcFirstLastPara="1" wrap="square" lIns="91425" tIns="91425" rIns="91425" bIns="91425" anchor="t" anchorCtr="0">
            <a:noAutofit/>
          </a:bodyPr>
          <a:lstStyle/>
          <a:p>
            <a:pPr marL="0" lvl="0" indent="0" algn="ctr" rtl="0">
              <a:lnSpc>
                <a:spcPct val="95000"/>
              </a:lnSpc>
              <a:spcBef>
                <a:spcPts val="0"/>
              </a:spcBef>
              <a:spcAft>
                <a:spcPts val="1200"/>
              </a:spcAft>
              <a:buSzPts val="688"/>
              <a:buNone/>
            </a:pPr>
            <a:r>
              <a:rPr lang="es" sz="1625" i="1"/>
              <a:t>Screenshots include: Forza, Fifa, Killer Instinct.</a:t>
            </a:r>
            <a:endParaRPr sz="1625"/>
          </a:p>
        </p:txBody>
      </p:sp>
      <p:sp>
        <p:nvSpPr>
          <p:cNvPr id="481" name="Google Shape;481;p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56</a:t>
            </a:fld>
            <a:endParaRPr/>
          </a:p>
        </p:txBody>
      </p:sp>
      <p:pic>
        <p:nvPicPr>
          <p:cNvPr id="482" name="Google Shape;482;p68"/>
          <p:cNvPicPr preferRelativeResize="0"/>
          <p:nvPr/>
        </p:nvPicPr>
        <p:blipFill>
          <a:blip r:embed="rId3">
            <a:alphaModFix/>
          </a:blip>
          <a:stretch>
            <a:fillRect/>
          </a:stretch>
        </p:blipFill>
        <p:spPr>
          <a:xfrm>
            <a:off x="1281313" y="282025"/>
            <a:ext cx="6581376" cy="37020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Shape 486"/>
        <p:cNvGrpSpPr/>
        <p:nvPr/>
      </p:nvGrpSpPr>
      <p:grpSpPr>
        <a:xfrm>
          <a:off x="0" y="0"/>
          <a:ext cx="0" cy="0"/>
          <a:chOff x="0" y="0"/>
          <a:chExt cx="0" cy="0"/>
        </a:xfrm>
      </p:grpSpPr>
      <p:sp>
        <p:nvSpPr>
          <p:cNvPr id="487" name="Google Shape;487;p69"/>
          <p:cNvSpPr txBox="1">
            <a:spLocks noGrp="1"/>
          </p:cNvSpPr>
          <p:nvPr>
            <p:ph type="body" idx="1"/>
          </p:nvPr>
        </p:nvSpPr>
        <p:spPr>
          <a:xfrm>
            <a:off x="1162800" y="1025850"/>
            <a:ext cx="6818400" cy="3091800"/>
          </a:xfrm>
          <a:prstGeom prst="rect">
            <a:avLst/>
          </a:prstGeom>
        </p:spPr>
        <p:txBody>
          <a:bodyPr spcFirstLastPara="1" wrap="square" lIns="91425" tIns="91425" rIns="91425" bIns="91425" anchor="t" anchorCtr="0">
            <a:noAutofit/>
          </a:bodyPr>
          <a:lstStyle/>
          <a:p>
            <a:pPr marL="457200" lvl="0" indent="-546100" algn="l" rtl="0">
              <a:spcBef>
                <a:spcPts val="0"/>
              </a:spcBef>
              <a:spcAft>
                <a:spcPts val="0"/>
              </a:spcAft>
              <a:buClr>
                <a:srgbClr val="D9D9D9"/>
              </a:buClr>
              <a:buSzPts val="5000"/>
              <a:buAutoNum type="arabicPeriod"/>
            </a:pPr>
            <a:r>
              <a:rPr lang="es" sz="5000">
                <a:solidFill>
                  <a:srgbClr val="CCCCCC"/>
                </a:solidFill>
              </a:rPr>
              <a:t>Marketplace mockups.</a:t>
            </a:r>
            <a:endParaRPr sz="5000">
              <a:solidFill>
                <a:srgbClr val="CCCCCC"/>
              </a:solidFill>
            </a:endParaRPr>
          </a:p>
          <a:p>
            <a:pPr marL="457200" lvl="0" indent="-546100" algn="l" rtl="0">
              <a:spcBef>
                <a:spcPts val="0"/>
              </a:spcBef>
              <a:spcAft>
                <a:spcPts val="0"/>
              </a:spcAft>
              <a:buClr>
                <a:srgbClr val="000000"/>
              </a:buClr>
              <a:buSzPts val="5000"/>
              <a:buAutoNum type="arabicPeriod"/>
            </a:pPr>
            <a:r>
              <a:rPr lang="es" sz="5000"/>
              <a:t>Static mockups.</a:t>
            </a:r>
            <a:endParaRPr sz="5000"/>
          </a:p>
        </p:txBody>
      </p:sp>
      <p:sp>
        <p:nvSpPr>
          <p:cNvPr id="488" name="Google Shape;488;p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Shape 492"/>
        <p:cNvGrpSpPr/>
        <p:nvPr/>
      </p:nvGrpSpPr>
      <p:grpSpPr>
        <a:xfrm>
          <a:off x="0" y="0"/>
          <a:ext cx="0" cy="0"/>
          <a:chOff x="0" y="0"/>
          <a:chExt cx="0" cy="0"/>
        </a:xfrm>
      </p:grpSpPr>
      <p:sp>
        <p:nvSpPr>
          <p:cNvPr id="493" name="Google Shape;493;p70"/>
          <p:cNvSpPr txBox="1">
            <a:spLocks noGrp="1"/>
          </p:cNvSpPr>
          <p:nvPr>
            <p:ph type="body" idx="1"/>
          </p:nvPr>
        </p:nvSpPr>
        <p:spPr>
          <a:xfrm>
            <a:off x="1400125" y="4177975"/>
            <a:ext cx="6343800" cy="4854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s" i="1"/>
              <a:t>Screenshots from Crysis 3, Metal Gear Online, Battlefield 1</a:t>
            </a:r>
            <a:endParaRPr i="1"/>
          </a:p>
        </p:txBody>
      </p:sp>
      <p:sp>
        <p:nvSpPr>
          <p:cNvPr id="494" name="Google Shape;494;p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58</a:t>
            </a:fld>
            <a:endParaRPr/>
          </a:p>
        </p:txBody>
      </p:sp>
      <p:pic>
        <p:nvPicPr>
          <p:cNvPr id="495" name="Google Shape;495;p70"/>
          <p:cNvPicPr preferRelativeResize="0"/>
          <p:nvPr/>
        </p:nvPicPr>
        <p:blipFill>
          <a:blip r:embed="rId3">
            <a:alphaModFix/>
          </a:blip>
          <a:stretch>
            <a:fillRect/>
          </a:stretch>
        </p:blipFill>
        <p:spPr>
          <a:xfrm>
            <a:off x="1400113" y="609600"/>
            <a:ext cx="6343778" cy="3568375"/>
          </a:xfrm>
          <a:prstGeom prst="rect">
            <a:avLst/>
          </a:prstGeom>
          <a:noFill/>
          <a:ln>
            <a:noFill/>
          </a:ln>
        </p:spPr>
      </p:pic>
      <p:sp>
        <p:nvSpPr>
          <p:cNvPr id="496" name="Google Shape;496;p70"/>
          <p:cNvSpPr txBox="1"/>
          <p:nvPr/>
        </p:nvSpPr>
        <p:spPr>
          <a:xfrm>
            <a:off x="3808050" y="82900"/>
            <a:ext cx="16524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2000" b="1">
                <a:solidFill>
                  <a:schemeClr val="dk1"/>
                </a:solidFill>
                <a:latin typeface="Old Standard TT"/>
                <a:ea typeface="Old Standard TT"/>
                <a:cs typeface="Old Standard TT"/>
                <a:sym typeface="Old Standard TT"/>
              </a:rPr>
              <a:t>Title Screen</a:t>
            </a:r>
            <a:endParaRPr sz="2000" b="1">
              <a:solidFill>
                <a:schemeClr val="dk1"/>
              </a:solidFill>
              <a:latin typeface="Old Standard TT"/>
              <a:ea typeface="Old Standard TT"/>
              <a:cs typeface="Old Standard TT"/>
              <a:sym typeface="Old Standard TT"/>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71"/>
          <p:cNvSpPr txBox="1">
            <a:spLocks noGrp="1"/>
          </p:cNvSpPr>
          <p:nvPr>
            <p:ph type="title"/>
          </p:nvPr>
        </p:nvSpPr>
        <p:spPr>
          <a:xfrm>
            <a:off x="3413400" y="1808400"/>
            <a:ext cx="2317200" cy="152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s" sz="7000"/>
              <a:t>HUD</a:t>
            </a:r>
            <a:endParaRPr sz="7000"/>
          </a:p>
          <a:p>
            <a:pPr marL="0" lvl="0" indent="0" algn="l" rtl="0">
              <a:spcBef>
                <a:spcPts val="0"/>
              </a:spcBef>
              <a:spcAft>
                <a:spcPts val="0"/>
              </a:spcAft>
              <a:buSzPts val="990"/>
              <a:buNone/>
            </a:pPr>
            <a:endParaRPr sz="7000"/>
          </a:p>
        </p:txBody>
      </p:sp>
      <p:sp>
        <p:nvSpPr>
          <p:cNvPr id="502" name="Google Shape;502;p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8"/>
          <p:cNvSpPr txBox="1">
            <a:spLocks noGrp="1"/>
          </p:cNvSpPr>
          <p:nvPr>
            <p:ph type="body" idx="1"/>
          </p:nvPr>
        </p:nvSpPr>
        <p:spPr>
          <a:xfrm>
            <a:off x="311700" y="354100"/>
            <a:ext cx="8520600" cy="4309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s"/>
              <a:t>Game development is based on 3 main </a:t>
            </a:r>
            <a:r>
              <a:rPr lang="es" b="1"/>
              <a:t>pillars</a:t>
            </a:r>
            <a:r>
              <a:rPr lang="es"/>
              <a:t>: </a:t>
            </a:r>
            <a:endParaRPr/>
          </a:p>
        </p:txBody>
      </p:sp>
      <p:sp>
        <p:nvSpPr>
          <p:cNvPr id="101" name="Google Shape;101;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6</a:t>
            </a:fld>
            <a:endParaRPr/>
          </a:p>
        </p:txBody>
      </p:sp>
      <p:sp>
        <p:nvSpPr>
          <p:cNvPr id="102" name="Google Shape;102;p18"/>
          <p:cNvSpPr txBox="1"/>
          <p:nvPr/>
        </p:nvSpPr>
        <p:spPr>
          <a:xfrm>
            <a:off x="311700" y="802075"/>
            <a:ext cx="8175000" cy="7803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Font typeface="Old Standard TT"/>
              <a:buChar char="-"/>
            </a:pPr>
            <a:r>
              <a:rPr lang="es" sz="1800" b="1" u="sng">
                <a:solidFill>
                  <a:schemeClr val="dk1"/>
                </a:solidFill>
                <a:latin typeface="Old Standard TT"/>
                <a:ea typeface="Old Standard TT"/>
                <a:cs typeface="Old Standard TT"/>
                <a:sym typeface="Old Standard TT"/>
              </a:rPr>
              <a:t>Research</a:t>
            </a:r>
            <a:r>
              <a:rPr lang="es" sz="1800" b="1">
                <a:solidFill>
                  <a:schemeClr val="dk1"/>
                </a:solidFill>
                <a:latin typeface="Old Standard TT"/>
                <a:ea typeface="Old Standard TT"/>
                <a:cs typeface="Old Standard TT"/>
                <a:sym typeface="Old Standard TT"/>
              </a:rPr>
              <a:t> </a:t>
            </a:r>
            <a:r>
              <a:rPr lang="es" sz="1800">
                <a:solidFill>
                  <a:schemeClr val="dk1"/>
                </a:solidFill>
                <a:latin typeface="Old Standard TT"/>
                <a:ea typeface="Old Standard TT"/>
                <a:cs typeface="Old Standard TT"/>
                <a:sym typeface="Old Standard TT"/>
              </a:rPr>
              <a:t>involves seeking inspiration from movies, series, and comics while exploring the game's concept, design, and target market.</a:t>
            </a:r>
            <a:endParaRPr sz="1800">
              <a:solidFill>
                <a:schemeClr val="dk1"/>
              </a:solidFill>
              <a:latin typeface="Old Standard TT"/>
              <a:ea typeface="Old Standard TT"/>
              <a:cs typeface="Old Standard TT"/>
              <a:sym typeface="Old Standard TT"/>
            </a:endParaRPr>
          </a:p>
        </p:txBody>
      </p:sp>
      <p:sp>
        <p:nvSpPr>
          <p:cNvPr id="103" name="Google Shape;103;p18"/>
          <p:cNvSpPr txBox="1"/>
          <p:nvPr/>
        </p:nvSpPr>
        <p:spPr>
          <a:xfrm>
            <a:off x="4372100" y="1582375"/>
            <a:ext cx="3924000" cy="17361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Font typeface="Old Standard TT"/>
              <a:buChar char="-"/>
            </a:pPr>
            <a:r>
              <a:rPr lang="es" sz="1800" b="1" u="sng">
                <a:solidFill>
                  <a:schemeClr val="dk1"/>
                </a:solidFill>
                <a:latin typeface="Old Standard TT"/>
                <a:ea typeface="Old Standard TT"/>
                <a:cs typeface="Old Standard TT"/>
                <a:sym typeface="Old Standard TT"/>
              </a:rPr>
              <a:t>Personality</a:t>
            </a:r>
            <a:r>
              <a:rPr lang="es" sz="1800" b="1">
                <a:solidFill>
                  <a:schemeClr val="dk1"/>
                </a:solidFill>
                <a:latin typeface="Old Standard TT"/>
                <a:ea typeface="Old Standard TT"/>
                <a:cs typeface="Old Standard TT"/>
                <a:sym typeface="Old Standard TT"/>
              </a:rPr>
              <a:t> </a:t>
            </a:r>
            <a:r>
              <a:rPr lang="es" sz="1800">
                <a:solidFill>
                  <a:schemeClr val="dk1"/>
                </a:solidFill>
                <a:latin typeface="Old Standard TT"/>
                <a:ea typeface="Old Standard TT"/>
                <a:cs typeface="Old Standard TT"/>
                <a:sym typeface="Old Standard TT"/>
              </a:rPr>
              <a:t>refers to the core elements of the game, like shapes, icons, and typography, which should be unique to make the game more appealing.</a:t>
            </a:r>
            <a:endParaRPr sz="1800">
              <a:solidFill>
                <a:schemeClr val="dk1"/>
              </a:solidFill>
              <a:latin typeface="Old Standard TT"/>
              <a:ea typeface="Old Standard TT"/>
              <a:cs typeface="Old Standard TT"/>
              <a:sym typeface="Old Standard TT"/>
            </a:endParaRPr>
          </a:p>
        </p:txBody>
      </p:sp>
      <p:sp>
        <p:nvSpPr>
          <p:cNvPr id="104" name="Google Shape;104;p18"/>
          <p:cNvSpPr txBox="1"/>
          <p:nvPr/>
        </p:nvSpPr>
        <p:spPr>
          <a:xfrm>
            <a:off x="311700" y="3717850"/>
            <a:ext cx="8520600" cy="7803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Font typeface="Old Standard TT"/>
              <a:buChar char="-"/>
            </a:pPr>
            <a:r>
              <a:rPr lang="es" sz="1800" b="1" u="sng">
                <a:solidFill>
                  <a:schemeClr val="dk1"/>
                </a:solidFill>
                <a:latin typeface="Old Standard TT"/>
                <a:ea typeface="Old Standard TT"/>
                <a:cs typeface="Old Standard TT"/>
                <a:sym typeface="Old Standard TT"/>
              </a:rPr>
              <a:t>Perception</a:t>
            </a:r>
            <a:r>
              <a:rPr lang="es" sz="1800">
                <a:solidFill>
                  <a:schemeClr val="dk1"/>
                </a:solidFill>
                <a:latin typeface="Old Standard TT"/>
                <a:ea typeface="Old Standard TT"/>
                <a:cs typeface="Old Standard TT"/>
                <a:sym typeface="Old Standard TT"/>
              </a:rPr>
              <a:t>, including the </a:t>
            </a:r>
            <a:r>
              <a:rPr lang="es" sz="1800" b="1">
                <a:solidFill>
                  <a:schemeClr val="dk1"/>
                </a:solidFill>
                <a:latin typeface="Old Standard TT"/>
                <a:ea typeface="Old Standard TT"/>
                <a:cs typeface="Old Standard TT"/>
                <a:sym typeface="Old Standard TT"/>
              </a:rPr>
              <a:t>emotions </a:t>
            </a:r>
            <a:r>
              <a:rPr lang="es" sz="1800">
                <a:solidFill>
                  <a:schemeClr val="dk1"/>
                </a:solidFill>
                <a:latin typeface="Old Standard TT"/>
                <a:ea typeface="Old Standard TT"/>
                <a:cs typeface="Old Standard TT"/>
                <a:sym typeface="Old Standard TT"/>
              </a:rPr>
              <a:t>and </a:t>
            </a:r>
            <a:r>
              <a:rPr lang="es" sz="1800" b="1">
                <a:solidFill>
                  <a:schemeClr val="dk1"/>
                </a:solidFill>
                <a:latin typeface="Old Standard TT"/>
                <a:ea typeface="Old Standard TT"/>
                <a:cs typeface="Old Standard TT"/>
                <a:sym typeface="Old Standard TT"/>
              </a:rPr>
              <a:t>reactions </a:t>
            </a:r>
            <a:r>
              <a:rPr lang="es" sz="1800">
                <a:solidFill>
                  <a:schemeClr val="dk1"/>
                </a:solidFill>
                <a:latin typeface="Old Standard TT"/>
                <a:ea typeface="Old Standard TT"/>
                <a:cs typeface="Old Standard TT"/>
                <a:sym typeface="Old Standard TT"/>
              </a:rPr>
              <a:t>it evokes, such as how they experience movement or the game’s scenery.</a:t>
            </a:r>
            <a:endParaRPr sz="1800">
              <a:solidFill>
                <a:schemeClr val="dk1"/>
              </a:solidFill>
              <a:latin typeface="Old Standard TT"/>
              <a:ea typeface="Old Standard TT"/>
              <a:cs typeface="Old Standard TT"/>
              <a:sym typeface="Old Standard TT"/>
            </a:endParaRPr>
          </a:p>
        </p:txBody>
      </p:sp>
      <p:pic>
        <p:nvPicPr>
          <p:cNvPr id="105" name="Google Shape;105;p18"/>
          <p:cNvPicPr preferRelativeResize="0"/>
          <p:nvPr/>
        </p:nvPicPr>
        <p:blipFill>
          <a:blip r:embed="rId3">
            <a:alphaModFix/>
          </a:blip>
          <a:stretch>
            <a:fillRect/>
          </a:stretch>
        </p:blipFill>
        <p:spPr>
          <a:xfrm>
            <a:off x="1219000" y="1639350"/>
            <a:ext cx="3106524" cy="17361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72"/>
          <p:cNvSpPr txBox="1">
            <a:spLocks noGrp="1"/>
          </p:cNvSpPr>
          <p:nvPr>
            <p:ph type="body" idx="1"/>
          </p:nvPr>
        </p:nvSpPr>
        <p:spPr>
          <a:xfrm>
            <a:off x="967200" y="1543050"/>
            <a:ext cx="7209600" cy="1028700"/>
          </a:xfrm>
          <a:prstGeom prst="rect">
            <a:avLst/>
          </a:prstGeom>
        </p:spPr>
        <p:txBody>
          <a:bodyPr spcFirstLastPara="1" wrap="square" lIns="91425" tIns="91425" rIns="91425" bIns="91425" anchor="t" anchorCtr="0">
            <a:noAutofit/>
          </a:bodyPr>
          <a:lstStyle/>
          <a:p>
            <a:pPr marL="457200" lvl="0" indent="-546100" algn="l" rtl="0">
              <a:spcBef>
                <a:spcPts val="0"/>
              </a:spcBef>
              <a:spcAft>
                <a:spcPts val="0"/>
              </a:spcAft>
              <a:buSzPts val="5000"/>
              <a:buAutoNum type="arabicPeriod"/>
            </a:pPr>
            <a:r>
              <a:rPr lang="es" sz="5000"/>
              <a:t>HUD Components.</a:t>
            </a:r>
            <a:endParaRPr sz="5000"/>
          </a:p>
        </p:txBody>
      </p:sp>
      <p:sp>
        <p:nvSpPr>
          <p:cNvPr id="508" name="Google Shape;508;p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60</a:t>
            </a:fld>
            <a:endParaRPr/>
          </a:p>
        </p:txBody>
      </p:sp>
      <p:sp>
        <p:nvSpPr>
          <p:cNvPr id="509" name="Google Shape;509;p72"/>
          <p:cNvSpPr txBox="1">
            <a:spLocks noGrp="1"/>
          </p:cNvSpPr>
          <p:nvPr>
            <p:ph type="body" idx="1"/>
          </p:nvPr>
        </p:nvSpPr>
        <p:spPr>
          <a:xfrm>
            <a:off x="647000" y="2571750"/>
            <a:ext cx="7209600" cy="10287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s" sz="5000">
                <a:solidFill>
                  <a:srgbClr val="D9D9D9"/>
                </a:solidFill>
              </a:rPr>
              <a:t>2. HUD Design.</a:t>
            </a:r>
            <a:endParaRPr sz="5000">
              <a:solidFill>
                <a:srgbClr val="D9D9D9"/>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73"/>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a:t>HUD Components</a:t>
            </a:r>
            <a:endParaRPr/>
          </a:p>
        </p:txBody>
      </p:sp>
      <p:sp>
        <p:nvSpPr>
          <p:cNvPr id="515" name="Google Shape;515;p73"/>
          <p:cNvSpPr txBox="1">
            <a:spLocks noGrp="1"/>
          </p:cNvSpPr>
          <p:nvPr>
            <p:ph type="body" idx="1"/>
          </p:nvPr>
        </p:nvSpPr>
        <p:spPr>
          <a:xfrm>
            <a:off x="311700" y="1162125"/>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a:t>The main information is layered in order to be easier to keep track of it, without interrupting the main experience of the gameplay.</a:t>
            </a:r>
            <a:endParaRPr/>
          </a:p>
          <a:p>
            <a:pPr marL="0" lvl="0" indent="0" algn="l" rtl="0">
              <a:spcBef>
                <a:spcPts val="1200"/>
              </a:spcBef>
              <a:spcAft>
                <a:spcPts val="0"/>
              </a:spcAft>
              <a:buNone/>
            </a:pPr>
            <a:endParaRPr/>
          </a:p>
          <a:p>
            <a:pPr marL="457200" lvl="0" indent="0" algn="l" rtl="0">
              <a:spcBef>
                <a:spcPts val="1200"/>
              </a:spcBef>
              <a:spcAft>
                <a:spcPts val="1200"/>
              </a:spcAft>
              <a:buNone/>
            </a:pPr>
            <a:endParaRPr/>
          </a:p>
        </p:txBody>
      </p:sp>
      <p:sp>
        <p:nvSpPr>
          <p:cNvPr id="516" name="Google Shape;516;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61</a:t>
            </a:fld>
            <a:endParaRPr/>
          </a:p>
        </p:txBody>
      </p:sp>
      <p:sp>
        <p:nvSpPr>
          <p:cNvPr id="517" name="Google Shape;517;p73"/>
          <p:cNvSpPr txBox="1"/>
          <p:nvPr/>
        </p:nvSpPr>
        <p:spPr>
          <a:xfrm>
            <a:off x="4148400" y="2629875"/>
            <a:ext cx="1955100" cy="4617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Font typeface="Old Standard TT"/>
              <a:buChar char="-"/>
            </a:pPr>
            <a:r>
              <a:rPr lang="es" sz="1800">
                <a:solidFill>
                  <a:schemeClr val="dk1"/>
                </a:solidFill>
                <a:latin typeface="Old Standard TT"/>
                <a:ea typeface="Old Standard TT"/>
                <a:cs typeface="Old Standard TT"/>
                <a:sym typeface="Old Standard TT"/>
              </a:rPr>
              <a:t> Minimap</a:t>
            </a:r>
            <a:endParaRPr sz="1800">
              <a:solidFill>
                <a:schemeClr val="dk1"/>
              </a:solidFill>
              <a:latin typeface="Old Standard TT"/>
              <a:ea typeface="Old Standard TT"/>
              <a:cs typeface="Old Standard TT"/>
              <a:sym typeface="Old Standard TT"/>
            </a:endParaRPr>
          </a:p>
        </p:txBody>
      </p:sp>
      <p:pic>
        <p:nvPicPr>
          <p:cNvPr id="518" name="Google Shape;518;p73"/>
          <p:cNvPicPr preferRelativeResize="0"/>
          <p:nvPr/>
        </p:nvPicPr>
        <p:blipFill>
          <a:blip r:embed="rId3">
            <a:alphaModFix/>
          </a:blip>
          <a:stretch>
            <a:fillRect/>
          </a:stretch>
        </p:blipFill>
        <p:spPr>
          <a:xfrm>
            <a:off x="4700250" y="3033450"/>
            <a:ext cx="3142399" cy="1767600"/>
          </a:xfrm>
          <a:prstGeom prst="rect">
            <a:avLst/>
          </a:prstGeom>
          <a:noFill/>
          <a:ln>
            <a:noFill/>
          </a:ln>
        </p:spPr>
      </p:pic>
      <p:sp>
        <p:nvSpPr>
          <p:cNvPr id="519" name="Google Shape;519;p73"/>
          <p:cNvSpPr txBox="1"/>
          <p:nvPr/>
        </p:nvSpPr>
        <p:spPr>
          <a:xfrm>
            <a:off x="311700" y="1903975"/>
            <a:ext cx="6473100" cy="3612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Font typeface="Old Standard TT"/>
              <a:buChar char="-"/>
            </a:pPr>
            <a:r>
              <a:rPr lang="es" sz="1800">
                <a:solidFill>
                  <a:schemeClr val="dk1"/>
                </a:solidFill>
                <a:latin typeface="Old Standard TT"/>
                <a:ea typeface="Old Standard TT"/>
                <a:cs typeface="Old Standard TT"/>
                <a:sym typeface="Old Standard TT"/>
              </a:rPr>
              <a:t>Health is usually shown as a number, icon, bar…These could change colors depending on whether the player gains or loses health.</a:t>
            </a:r>
            <a:endParaRPr sz="1800">
              <a:solidFill>
                <a:schemeClr val="dk1"/>
              </a:solidFill>
              <a:latin typeface="Old Standard TT"/>
              <a:ea typeface="Old Standard TT"/>
              <a:cs typeface="Old Standard TT"/>
              <a:sym typeface="Old Standard TT"/>
            </a:endParaRPr>
          </a:p>
        </p:txBody>
      </p:sp>
      <p:pic>
        <p:nvPicPr>
          <p:cNvPr id="520" name="Google Shape;520;p73"/>
          <p:cNvPicPr preferRelativeResize="0"/>
          <p:nvPr/>
        </p:nvPicPr>
        <p:blipFill>
          <a:blip r:embed="rId4">
            <a:alphaModFix/>
          </a:blip>
          <a:stretch>
            <a:fillRect/>
          </a:stretch>
        </p:blipFill>
        <p:spPr>
          <a:xfrm>
            <a:off x="825750" y="3033450"/>
            <a:ext cx="2857500" cy="9906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62</a:t>
            </a:fld>
            <a:endParaRPr/>
          </a:p>
        </p:txBody>
      </p:sp>
      <p:sp>
        <p:nvSpPr>
          <p:cNvPr id="526" name="Google Shape;526;p74"/>
          <p:cNvSpPr txBox="1"/>
          <p:nvPr/>
        </p:nvSpPr>
        <p:spPr>
          <a:xfrm>
            <a:off x="512575" y="3033900"/>
            <a:ext cx="3288300" cy="17361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Font typeface="Old Standard TT"/>
              <a:buChar char="-"/>
            </a:pPr>
            <a:r>
              <a:rPr lang="es" sz="1800">
                <a:solidFill>
                  <a:schemeClr val="dk1"/>
                </a:solidFill>
                <a:latin typeface="Old Standard TT"/>
                <a:ea typeface="Old Standard TT"/>
                <a:cs typeface="Old Standard TT"/>
                <a:sym typeface="Old Standard TT"/>
              </a:rPr>
              <a:t>Timers often accompany the score, alerting players with flashing colors or sounds when time is running out.</a:t>
            </a:r>
            <a:endParaRPr sz="1800">
              <a:solidFill>
                <a:schemeClr val="dk1"/>
              </a:solidFill>
              <a:latin typeface="Old Standard TT"/>
              <a:ea typeface="Old Standard TT"/>
              <a:cs typeface="Old Standard TT"/>
              <a:sym typeface="Old Standard TT"/>
            </a:endParaRPr>
          </a:p>
        </p:txBody>
      </p:sp>
      <p:sp>
        <p:nvSpPr>
          <p:cNvPr id="527" name="Google Shape;527;p74"/>
          <p:cNvSpPr txBox="1"/>
          <p:nvPr/>
        </p:nvSpPr>
        <p:spPr>
          <a:xfrm>
            <a:off x="0" y="129450"/>
            <a:ext cx="8889900" cy="7803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Font typeface="Old Standard TT"/>
              <a:buChar char="-"/>
            </a:pPr>
            <a:r>
              <a:rPr lang="es" sz="1800">
                <a:solidFill>
                  <a:schemeClr val="dk1"/>
                </a:solidFill>
                <a:latin typeface="Old Standard TT"/>
                <a:ea typeface="Old Standard TT"/>
                <a:cs typeface="Old Standard TT"/>
                <a:sym typeface="Old Standard TT"/>
              </a:rPr>
              <a:t>Score offers various stats like points, progression, and high score, providing feedback to the player during the game.</a:t>
            </a:r>
            <a:endParaRPr/>
          </a:p>
        </p:txBody>
      </p:sp>
      <p:sp>
        <p:nvSpPr>
          <p:cNvPr id="528" name="Google Shape;528;p74"/>
          <p:cNvSpPr txBox="1"/>
          <p:nvPr/>
        </p:nvSpPr>
        <p:spPr>
          <a:xfrm>
            <a:off x="9073900" y="697150"/>
            <a:ext cx="914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1"/>
              </a:solidFill>
              <a:latin typeface="Old Standard TT"/>
              <a:ea typeface="Old Standard TT"/>
              <a:cs typeface="Old Standard TT"/>
              <a:sym typeface="Old Standard TT"/>
            </a:endParaRPr>
          </a:p>
        </p:txBody>
      </p:sp>
      <p:sp>
        <p:nvSpPr>
          <p:cNvPr id="529" name="Google Shape;529;p74"/>
          <p:cNvSpPr txBox="1"/>
          <p:nvPr/>
        </p:nvSpPr>
        <p:spPr>
          <a:xfrm>
            <a:off x="4341000" y="949250"/>
            <a:ext cx="3227400" cy="18471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1"/>
              </a:buClr>
              <a:buSzPts val="1800"/>
              <a:buFont typeface="Old Standard TT"/>
              <a:buChar char="-"/>
            </a:pPr>
            <a:r>
              <a:rPr lang="es" sz="1800">
                <a:solidFill>
                  <a:schemeClr val="dk1"/>
                </a:solidFill>
                <a:latin typeface="Old Standard TT"/>
                <a:ea typeface="Old Standard TT"/>
                <a:cs typeface="Old Standard TT"/>
                <a:sym typeface="Old Standard TT"/>
              </a:rPr>
              <a:t>The reticle is used for targeting, direction, or interaction with the game world, and changes color to indicate effects like hitting a target.</a:t>
            </a:r>
            <a:endParaRPr sz="1800">
              <a:solidFill>
                <a:schemeClr val="dk1"/>
              </a:solidFill>
              <a:latin typeface="Old Standard TT"/>
              <a:ea typeface="Old Standard TT"/>
              <a:cs typeface="Old Standard TT"/>
              <a:sym typeface="Old Standard TT"/>
            </a:endParaRPr>
          </a:p>
        </p:txBody>
      </p:sp>
      <p:pic>
        <p:nvPicPr>
          <p:cNvPr id="530" name="Google Shape;530;p74"/>
          <p:cNvPicPr preferRelativeResize="0"/>
          <p:nvPr/>
        </p:nvPicPr>
        <p:blipFill>
          <a:blip r:embed="rId3">
            <a:alphaModFix/>
          </a:blip>
          <a:stretch>
            <a:fillRect/>
          </a:stretch>
        </p:blipFill>
        <p:spPr>
          <a:xfrm>
            <a:off x="1052625" y="1090800"/>
            <a:ext cx="2780441" cy="1564001"/>
          </a:xfrm>
          <a:prstGeom prst="rect">
            <a:avLst/>
          </a:prstGeom>
          <a:noFill/>
          <a:ln>
            <a:noFill/>
          </a:ln>
        </p:spPr>
      </p:pic>
      <p:pic>
        <p:nvPicPr>
          <p:cNvPr id="531" name="Google Shape;531;p74"/>
          <p:cNvPicPr preferRelativeResize="0"/>
          <p:nvPr/>
        </p:nvPicPr>
        <p:blipFill>
          <a:blip r:embed="rId4">
            <a:alphaModFix/>
          </a:blip>
          <a:stretch>
            <a:fillRect/>
          </a:stretch>
        </p:blipFill>
        <p:spPr>
          <a:xfrm>
            <a:off x="3758125" y="3234062"/>
            <a:ext cx="2730550" cy="1535938"/>
          </a:xfrm>
          <a:prstGeom prst="rect">
            <a:avLst/>
          </a:prstGeom>
          <a:noFill/>
          <a:ln>
            <a:noFill/>
          </a:ln>
        </p:spPr>
      </p:pic>
      <p:pic>
        <p:nvPicPr>
          <p:cNvPr id="532" name="Google Shape;532;p74"/>
          <p:cNvPicPr preferRelativeResize="0"/>
          <p:nvPr/>
        </p:nvPicPr>
        <p:blipFill>
          <a:blip r:embed="rId5">
            <a:alphaModFix/>
          </a:blip>
          <a:stretch>
            <a:fillRect/>
          </a:stretch>
        </p:blipFill>
        <p:spPr>
          <a:xfrm>
            <a:off x="6563624" y="2571743"/>
            <a:ext cx="2285395" cy="18471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75"/>
          <p:cNvSpPr txBox="1">
            <a:spLocks noGrp="1"/>
          </p:cNvSpPr>
          <p:nvPr>
            <p:ph type="body" idx="1"/>
          </p:nvPr>
        </p:nvSpPr>
        <p:spPr>
          <a:xfrm>
            <a:off x="967200" y="1543050"/>
            <a:ext cx="7209600" cy="1028700"/>
          </a:xfrm>
          <a:prstGeom prst="rect">
            <a:avLst/>
          </a:prstGeom>
        </p:spPr>
        <p:txBody>
          <a:bodyPr spcFirstLastPara="1" wrap="square" lIns="91425" tIns="91425" rIns="91425" bIns="91425" anchor="t" anchorCtr="0">
            <a:noAutofit/>
          </a:bodyPr>
          <a:lstStyle/>
          <a:p>
            <a:pPr marL="457200" lvl="0" indent="-546100" algn="l" rtl="0">
              <a:spcBef>
                <a:spcPts val="0"/>
              </a:spcBef>
              <a:spcAft>
                <a:spcPts val="0"/>
              </a:spcAft>
              <a:buClr>
                <a:srgbClr val="D9D9D9"/>
              </a:buClr>
              <a:buSzPts val="5000"/>
              <a:buAutoNum type="arabicPeriod"/>
            </a:pPr>
            <a:r>
              <a:rPr lang="es" sz="5000">
                <a:solidFill>
                  <a:srgbClr val="D9D9D9"/>
                </a:solidFill>
              </a:rPr>
              <a:t>HUD Components.</a:t>
            </a:r>
            <a:endParaRPr sz="5000">
              <a:solidFill>
                <a:srgbClr val="D9D9D9"/>
              </a:solidFill>
            </a:endParaRPr>
          </a:p>
        </p:txBody>
      </p:sp>
      <p:sp>
        <p:nvSpPr>
          <p:cNvPr id="538" name="Google Shape;538;p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63</a:t>
            </a:fld>
            <a:endParaRPr/>
          </a:p>
        </p:txBody>
      </p:sp>
      <p:sp>
        <p:nvSpPr>
          <p:cNvPr id="539" name="Google Shape;539;p75"/>
          <p:cNvSpPr txBox="1">
            <a:spLocks noGrp="1"/>
          </p:cNvSpPr>
          <p:nvPr>
            <p:ph type="body" idx="1"/>
          </p:nvPr>
        </p:nvSpPr>
        <p:spPr>
          <a:xfrm>
            <a:off x="647000" y="2571750"/>
            <a:ext cx="7209600" cy="10287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s" sz="5000"/>
              <a:t>2. HUD Design.</a:t>
            </a:r>
            <a:endParaRPr sz="50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76"/>
          <p:cNvSpPr txBox="1">
            <a:spLocks noGrp="1"/>
          </p:cNvSpPr>
          <p:nvPr>
            <p:ph type="title"/>
          </p:nvPr>
        </p:nvSpPr>
        <p:spPr>
          <a:xfrm>
            <a:off x="311700" y="41777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a:t>HUD Design</a:t>
            </a:r>
            <a:endParaRPr/>
          </a:p>
        </p:txBody>
      </p:sp>
      <p:sp>
        <p:nvSpPr>
          <p:cNvPr id="545" name="Google Shape;545;p76"/>
          <p:cNvSpPr txBox="1">
            <a:spLocks noGrp="1"/>
          </p:cNvSpPr>
          <p:nvPr>
            <p:ph type="body" idx="1"/>
          </p:nvPr>
        </p:nvSpPr>
        <p:spPr>
          <a:xfrm>
            <a:off x="311700" y="1192050"/>
            <a:ext cx="42603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s"/>
              <a:t>The HUD varies depending on the context of the game. It can switch between first, second, or third-person </a:t>
            </a:r>
            <a:r>
              <a:rPr lang="es" b="1"/>
              <a:t>views</a:t>
            </a:r>
            <a:r>
              <a:rPr lang="es"/>
              <a:t>, with a reticle in the center and vital information in the corners, or have a fixed top-down view with information on the screen's perimeter.</a:t>
            </a:r>
            <a:endParaRPr/>
          </a:p>
        </p:txBody>
      </p:sp>
      <p:sp>
        <p:nvSpPr>
          <p:cNvPr id="546" name="Google Shape;546;p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64</a:t>
            </a:fld>
            <a:endParaRPr/>
          </a:p>
        </p:txBody>
      </p:sp>
      <p:pic>
        <p:nvPicPr>
          <p:cNvPr id="547" name="Google Shape;547;p76"/>
          <p:cNvPicPr preferRelativeResize="0"/>
          <p:nvPr/>
        </p:nvPicPr>
        <p:blipFill>
          <a:blip r:embed="rId3">
            <a:alphaModFix/>
          </a:blip>
          <a:stretch>
            <a:fillRect/>
          </a:stretch>
        </p:blipFill>
        <p:spPr>
          <a:xfrm>
            <a:off x="4572000" y="1221725"/>
            <a:ext cx="3959250" cy="2989074"/>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77"/>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a:t>Driving and Flying</a:t>
            </a:r>
            <a:endParaRPr/>
          </a:p>
        </p:txBody>
      </p:sp>
      <p:sp>
        <p:nvSpPr>
          <p:cNvPr id="553" name="Google Shape;553;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65</a:t>
            </a:fld>
            <a:endParaRPr/>
          </a:p>
        </p:txBody>
      </p:sp>
      <p:pic>
        <p:nvPicPr>
          <p:cNvPr id="554" name="Google Shape;554;p77"/>
          <p:cNvPicPr preferRelativeResize="0"/>
          <p:nvPr/>
        </p:nvPicPr>
        <p:blipFill>
          <a:blip r:embed="rId3">
            <a:alphaModFix/>
          </a:blip>
          <a:stretch>
            <a:fillRect/>
          </a:stretch>
        </p:blipFill>
        <p:spPr>
          <a:xfrm>
            <a:off x="1437013" y="1058225"/>
            <a:ext cx="6269978" cy="35242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78"/>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a:t>Action and Shooters</a:t>
            </a:r>
            <a:endParaRPr/>
          </a:p>
        </p:txBody>
      </p:sp>
      <p:sp>
        <p:nvSpPr>
          <p:cNvPr id="560" name="Google Shape;560;p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66</a:t>
            </a:fld>
            <a:endParaRPr/>
          </a:p>
        </p:txBody>
      </p:sp>
      <p:pic>
        <p:nvPicPr>
          <p:cNvPr id="561" name="Google Shape;561;p78"/>
          <p:cNvPicPr preferRelativeResize="0"/>
          <p:nvPr/>
        </p:nvPicPr>
        <p:blipFill>
          <a:blip r:embed="rId3">
            <a:alphaModFix/>
          </a:blip>
          <a:stretch>
            <a:fillRect/>
          </a:stretch>
        </p:blipFill>
        <p:spPr>
          <a:xfrm>
            <a:off x="1413637" y="1058225"/>
            <a:ext cx="6316739" cy="35505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79"/>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a:t>RTS and Simulation</a:t>
            </a:r>
            <a:endParaRPr/>
          </a:p>
        </p:txBody>
      </p:sp>
      <p:sp>
        <p:nvSpPr>
          <p:cNvPr id="567" name="Google Shape;567;p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67</a:t>
            </a:fld>
            <a:endParaRPr/>
          </a:p>
        </p:txBody>
      </p:sp>
      <p:pic>
        <p:nvPicPr>
          <p:cNvPr id="568" name="Google Shape;568;p79"/>
          <p:cNvPicPr preferRelativeResize="0"/>
          <p:nvPr/>
        </p:nvPicPr>
        <p:blipFill>
          <a:blip r:embed="rId3">
            <a:alphaModFix/>
          </a:blip>
          <a:stretch>
            <a:fillRect/>
          </a:stretch>
        </p:blipFill>
        <p:spPr>
          <a:xfrm>
            <a:off x="1449112" y="1058225"/>
            <a:ext cx="6245775" cy="351057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80"/>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a:t>Platform Games</a:t>
            </a:r>
            <a:endParaRPr/>
          </a:p>
        </p:txBody>
      </p:sp>
      <p:sp>
        <p:nvSpPr>
          <p:cNvPr id="574" name="Google Shape;574;p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68</a:t>
            </a:fld>
            <a:endParaRPr/>
          </a:p>
        </p:txBody>
      </p:sp>
      <p:pic>
        <p:nvPicPr>
          <p:cNvPr id="575" name="Google Shape;575;p80"/>
          <p:cNvPicPr preferRelativeResize="0"/>
          <p:nvPr/>
        </p:nvPicPr>
        <p:blipFill>
          <a:blip r:embed="rId3">
            <a:alphaModFix/>
          </a:blip>
          <a:stretch>
            <a:fillRect/>
          </a:stretch>
        </p:blipFill>
        <p:spPr>
          <a:xfrm>
            <a:off x="1429288" y="1058225"/>
            <a:ext cx="6285426" cy="35329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81"/>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a:t>Fighting Games</a:t>
            </a:r>
            <a:endParaRPr/>
          </a:p>
        </p:txBody>
      </p:sp>
      <p:sp>
        <p:nvSpPr>
          <p:cNvPr id="581" name="Google Shape;581;p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69</a:t>
            </a:fld>
            <a:endParaRPr/>
          </a:p>
        </p:txBody>
      </p:sp>
      <p:pic>
        <p:nvPicPr>
          <p:cNvPr id="582" name="Google Shape;582;p81"/>
          <p:cNvPicPr preferRelativeResize="0"/>
          <p:nvPr/>
        </p:nvPicPr>
        <p:blipFill>
          <a:blip r:embed="rId3">
            <a:alphaModFix/>
          </a:blip>
          <a:stretch>
            <a:fillRect/>
          </a:stretch>
        </p:blipFill>
        <p:spPr>
          <a:xfrm>
            <a:off x="1449153" y="1058225"/>
            <a:ext cx="6245700" cy="35105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Shape 109"/>
        <p:cNvGrpSpPr/>
        <p:nvPr/>
      </p:nvGrpSpPr>
      <p:grpSpPr>
        <a:xfrm>
          <a:off x="0" y="0"/>
          <a:ext cx="0" cy="0"/>
          <a:chOff x="0" y="0"/>
          <a:chExt cx="0" cy="0"/>
        </a:xfrm>
      </p:grpSpPr>
      <p:sp>
        <p:nvSpPr>
          <p:cNvPr id="110" name="Google Shape;110;p19"/>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457200" lvl="0" indent="-400050" algn="l" rtl="0">
              <a:spcBef>
                <a:spcPts val="0"/>
              </a:spcBef>
              <a:spcAft>
                <a:spcPts val="0"/>
              </a:spcAft>
              <a:buSzPct val="100000"/>
              <a:buAutoNum type="arabicPeriod"/>
            </a:pPr>
            <a:r>
              <a:rPr lang="es"/>
              <a:t>Getting Started-Summary</a:t>
            </a:r>
            <a:endParaRPr/>
          </a:p>
        </p:txBody>
      </p:sp>
      <p:sp>
        <p:nvSpPr>
          <p:cNvPr id="111" name="Google Shape;111;p19"/>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fontScale="85000" lnSpcReduction="20000"/>
          </a:bodyPr>
          <a:lstStyle/>
          <a:p>
            <a:pPr marL="457200" lvl="0" indent="0" algn="l" rtl="0">
              <a:spcBef>
                <a:spcPts val="0"/>
              </a:spcBef>
              <a:spcAft>
                <a:spcPts val="0"/>
              </a:spcAft>
              <a:buNone/>
            </a:pPr>
            <a:r>
              <a:rPr lang="es"/>
              <a:t>The key elements when designing a video game need of researching ideas and themes, be creative and different if you want to stand out, and last but not least, how players feel when playing the game and the emotions between them. Detailing a little more:</a:t>
            </a:r>
            <a:endParaRPr/>
          </a:p>
          <a:p>
            <a:pPr marL="457200" lvl="0" indent="-325755" algn="l" rtl="0">
              <a:spcBef>
                <a:spcPts val="1200"/>
              </a:spcBef>
              <a:spcAft>
                <a:spcPts val="0"/>
              </a:spcAft>
              <a:buSzPct val="100000"/>
              <a:buChar char="-"/>
            </a:pPr>
            <a:r>
              <a:rPr lang="es"/>
              <a:t>Establishing the pillars of the game’s UI is vital, gathering data and understanding the nature of the game, its creative and art direction, and the target market, as well as making it all collaborate between them. Using references from movies, series, comics…are also quite important.</a:t>
            </a:r>
            <a:endParaRPr/>
          </a:p>
          <a:p>
            <a:pPr marL="457200" lvl="0" indent="-325755" algn="l" rtl="0">
              <a:spcBef>
                <a:spcPts val="0"/>
              </a:spcBef>
              <a:spcAft>
                <a:spcPts val="0"/>
              </a:spcAft>
              <a:buSzPct val="100000"/>
              <a:buChar char="-"/>
            </a:pPr>
            <a:r>
              <a:rPr lang="es"/>
              <a:t>The product and the core components of the game as shapes, icons and typography have to be different to others, being unique makes it more attractive.</a:t>
            </a:r>
            <a:endParaRPr/>
          </a:p>
          <a:p>
            <a:pPr marL="457200" lvl="0" indent="-325755" algn="l" rtl="0">
              <a:spcBef>
                <a:spcPts val="0"/>
              </a:spcBef>
              <a:spcAft>
                <a:spcPts val="0"/>
              </a:spcAft>
              <a:buSzPct val="100000"/>
              <a:buChar char="-"/>
            </a:pPr>
            <a:r>
              <a:rPr lang="es"/>
              <a:t>Testing motion and the interaction between player and game to ensure that the game theme and gameplay are understood, how the player feels when playing or if the movement is comfortable.</a:t>
            </a:r>
            <a:endParaRPr/>
          </a:p>
          <a:p>
            <a:pPr marL="457200" lvl="0" indent="0" algn="l" rtl="0">
              <a:spcBef>
                <a:spcPts val="1200"/>
              </a:spcBef>
              <a:spcAft>
                <a:spcPts val="1200"/>
              </a:spcAft>
              <a:buNone/>
            </a:pPr>
            <a:endParaRPr/>
          </a:p>
        </p:txBody>
      </p:sp>
      <p:sp>
        <p:nvSpPr>
          <p:cNvPr id="112" name="Google Shape;112;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7</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82"/>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a:t>Sports</a:t>
            </a:r>
            <a:endParaRPr/>
          </a:p>
        </p:txBody>
      </p:sp>
      <p:sp>
        <p:nvSpPr>
          <p:cNvPr id="588" name="Google Shape;588;p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70</a:t>
            </a:fld>
            <a:endParaRPr/>
          </a:p>
        </p:txBody>
      </p:sp>
      <p:pic>
        <p:nvPicPr>
          <p:cNvPr id="589" name="Google Shape;589;p82"/>
          <p:cNvPicPr preferRelativeResize="0"/>
          <p:nvPr/>
        </p:nvPicPr>
        <p:blipFill>
          <a:blip r:embed="rId3">
            <a:alphaModFix/>
          </a:blip>
          <a:stretch>
            <a:fillRect/>
          </a:stretch>
        </p:blipFill>
        <p:spPr>
          <a:xfrm>
            <a:off x="1455228" y="1058225"/>
            <a:ext cx="6233544" cy="350375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Shape 593"/>
        <p:cNvGrpSpPr/>
        <p:nvPr/>
      </p:nvGrpSpPr>
      <p:grpSpPr>
        <a:xfrm>
          <a:off x="0" y="0"/>
          <a:ext cx="0" cy="0"/>
          <a:chOff x="0" y="0"/>
          <a:chExt cx="0" cy="0"/>
        </a:xfrm>
      </p:grpSpPr>
      <p:sp>
        <p:nvSpPr>
          <p:cNvPr id="594" name="Google Shape;594;p83"/>
          <p:cNvSpPr txBox="1">
            <a:spLocks noGrp="1"/>
          </p:cNvSpPr>
          <p:nvPr>
            <p:ph type="title"/>
          </p:nvPr>
        </p:nvSpPr>
        <p:spPr>
          <a:xfrm>
            <a:off x="1905000" y="1666050"/>
            <a:ext cx="5334000" cy="181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5500"/>
              <a:t>Typography and UI Principles</a:t>
            </a:r>
            <a:endParaRPr sz="5500"/>
          </a:p>
        </p:txBody>
      </p:sp>
      <p:sp>
        <p:nvSpPr>
          <p:cNvPr id="595" name="Google Shape;595;p8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71</a:t>
            </a:fld>
            <a:endParaRPr/>
          </a:p>
        </p:txBody>
      </p:sp>
    </p:spTree>
  </p:cSld>
  <p:clrMapOvr>
    <a:masterClrMapping/>
  </p:clrMapOvr>
  <p:transition spd="med">
    <p:push/>
  </p:transition>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Shape 599"/>
        <p:cNvGrpSpPr/>
        <p:nvPr/>
      </p:nvGrpSpPr>
      <p:grpSpPr>
        <a:xfrm>
          <a:off x="0" y="0"/>
          <a:ext cx="0" cy="0"/>
          <a:chOff x="0" y="0"/>
          <a:chExt cx="0" cy="0"/>
        </a:xfrm>
      </p:grpSpPr>
      <p:sp>
        <p:nvSpPr>
          <p:cNvPr id="600" name="Google Shape;600;p84"/>
          <p:cNvSpPr txBox="1">
            <a:spLocks noGrp="1"/>
          </p:cNvSpPr>
          <p:nvPr>
            <p:ph type="body" idx="1"/>
          </p:nvPr>
        </p:nvSpPr>
        <p:spPr>
          <a:xfrm>
            <a:off x="1162800" y="1025850"/>
            <a:ext cx="6818400" cy="3091800"/>
          </a:xfrm>
          <a:prstGeom prst="rect">
            <a:avLst/>
          </a:prstGeom>
        </p:spPr>
        <p:txBody>
          <a:bodyPr spcFirstLastPara="1" wrap="square" lIns="91425" tIns="91425" rIns="91425" bIns="91425" anchor="t" anchorCtr="0">
            <a:noAutofit/>
          </a:bodyPr>
          <a:lstStyle/>
          <a:p>
            <a:pPr marL="457200" lvl="0" indent="-444500" algn="l" rtl="0">
              <a:spcBef>
                <a:spcPts val="0"/>
              </a:spcBef>
              <a:spcAft>
                <a:spcPts val="0"/>
              </a:spcAft>
              <a:buSzPts val="3400"/>
              <a:buAutoNum type="arabicPeriod"/>
            </a:pPr>
            <a:r>
              <a:rPr lang="es" sz="3400"/>
              <a:t>Typography Basics &amp; Font Selection.</a:t>
            </a:r>
            <a:endParaRPr sz="3400"/>
          </a:p>
          <a:p>
            <a:pPr marL="457200" lvl="0" indent="-444500" algn="l" rtl="0">
              <a:spcBef>
                <a:spcPts val="0"/>
              </a:spcBef>
              <a:spcAft>
                <a:spcPts val="0"/>
              </a:spcAft>
              <a:buClr>
                <a:srgbClr val="CCCCCC"/>
              </a:buClr>
              <a:buSzPts val="3400"/>
              <a:buAutoNum type="arabicPeriod"/>
            </a:pPr>
            <a:r>
              <a:rPr lang="es" sz="3400">
                <a:solidFill>
                  <a:srgbClr val="CCCCCC"/>
                </a:solidFill>
              </a:rPr>
              <a:t>Optimize Contrast &amp; Alignment.</a:t>
            </a:r>
            <a:endParaRPr sz="3400">
              <a:solidFill>
                <a:srgbClr val="CCCCCC"/>
              </a:solidFill>
            </a:endParaRPr>
          </a:p>
          <a:p>
            <a:pPr marL="457200" lvl="0" indent="-444500" algn="l" rtl="0">
              <a:spcBef>
                <a:spcPts val="0"/>
              </a:spcBef>
              <a:spcAft>
                <a:spcPts val="0"/>
              </a:spcAft>
              <a:buClr>
                <a:srgbClr val="CCCCCC"/>
              </a:buClr>
              <a:buSzPts val="3400"/>
              <a:buAutoNum type="arabicPeriod"/>
            </a:pPr>
            <a:r>
              <a:rPr lang="es" sz="3400">
                <a:solidFill>
                  <a:srgbClr val="CCCCCC"/>
                </a:solidFill>
              </a:rPr>
              <a:t>UI Types &amp; Usability Principles</a:t>
            </a:r>
            <a:endParaRPr sz="3400">
              <a:solidFill>
                <a:srgbClr val="CCCCCC"/>
              </a:solidFill>
            </a:endParaRPr>
          </a:p>
          <a:p>
            <a:pPr marL="457200" lvl="0" indent="-444500" algn="l" rtl="0">
              <a:spcBef>
                <a:spcPts val="0"/>
              </a:spcBef>
              <a:spcAft>
                <a:spcPts val="0"/>
              </a:spcAft>
              <a:buClr>
                <a:srgbClr val="CCCCCC"/>
              </a:buClr>
              <a:buSzPts val="3400"/>
              <a:buAutoNum type="arabicPeriod"/>
            </a:pPr>
            <a:r>
              <a:rPr lang="es" sz="3400">
                <a:solidFill>
                  <a:srgbClr val="CCCCCC"/>
                </a:solidFill>
              </a:rPr>
              <a:t>State Changes &amp; Page Flow</a:t>
            </a:r>
            <a:endParaRPr sz="3400">
              <a:solidFill>
                <a:srgbClr val="CCCCCC"/>
              </a:solidFill>
            </a:endParaRPr>
          </a:p>
        </p:txBody>
      </p:sp>
      <p:sp>
        <p:nvSpPr>
          <p:cNvPr id="601" name="Google Shape;601;p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72</a:t>
            </a:fld>
            <a:endParaRPr/>
          </a:p>
        </p:txBody>
      </p:sp>
    </p:spTree>
  </p:cSld>
  <p:clrMapOvr>
    <a:masterClrMapping/>
  </p:clrMapOvr>
  <p:transition spd="med">
    <p:push/>
  </p:transition>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Shape 605"/>
        <p:cNvGrpSpPr/>
        <p:nvPr/>
      </p:nvGrpSpPr>
      <p:grpSpPr>
        <a:xfrm>
          <a:off x="0" y="0"/>
          <a:ext cx="0" cy="0"/>
          <a:chOff x="0" y="0"/>
          <a:chExt cx="0" cy="0"/>
        </a:xfrm>
      </p:grpSpPr>
      <p:sp>
        <p:nvSpPr>
          <p:cNvPr id="606" name="Google Shape;606;p8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1200"/>
              </a:spcAft>
              <a:buNone/>
            </a:pPr>
            <a:r>
              <a:rPr lang="es" sz="3400"/>
              <a:t>Typography Basics &amp; Font Selection</a:t>
            </a:r>
            <a:endParaRPr/>
          </a:p>
        </p:txBody>
      </p:sp>
      <p:sp>
        <p:nvSpPr>
          <p:cNvPr id="607" name="Google Shape;607;p85"/>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b="1"/>
              <a:t>Typography: </a:t>
            </a:r>
            <a:r>
              <a:rPr lang="es"/>
              <a:t>x-height and counters improve readability.</a:t>
            </a:r>
            <a:endParaRPr/>
          </a:p>
          <a:p>
            <a:pPr marL="0" lvl="0" indent="0" algn="l" rtl="0">
              <a:spcBef>
                <a:spcPts val="1200"/>
              </a:spcBef>
              <a:spcAft>
                <a:spcPts val="0"/>
              </a:spcAft>
              <a:buNone/>
            </a:pPr>
            <a:r>
              <a:rPr lang="es" b="1"/>
              <a:t>Font Selection: </a:t>
            </a:r>
            <a:r>
              <a:rPr lang="es"/>
              <a:t>Use full font families with multiple weights (bold, italic) and avoid trendy fonts.</a:t>
            </a:r>
            <a:endParaRPr/>
          </a:p>
          <a:p>
            <a:pPr marL="0" lvl="0" indent="0" algn="l" rtl="0">
              <a:spcBef>
                <a:spcPts val="1200"/>
              </a:spcBef>
              <a:spcAft>
                <a:spcPts val="1200"/>
              </a:spcAft>
              <a:buNone/>
            </a:pPr>
            <a:endParaRPr/>
          </a:p>
        </p:txBody>
      </p:sp>
      <p:sp>
        <p:nvSpPr>
          <p:cNvPr id="608" name="Google Shape;608;p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73</a:t>
            </a:fld>
            <a:endParaRPr/>
          </a:p>
        </p:txBody>
      </p:sp>
      <p:pic>
        <p:nvPicPr>
          <p:cNvPr id="609" name="Google Shape;609;p85"/>
          <p:cNvPicPr preferRelativeResize="0"/>
          <p:nvPr/>
        </p:nvPicPr>
        <p:blipFill>
          <a:blip r:embed="rId3">
            <a:alphaModFix/>
          </a:blip>
          <a:stretch>
            <a:fillRect/>
          </a:stretch>
        </p:blipFill>
        <p:spPr>
          <a:xfrm>
            <a:off x="1762125" y="2638851"/>
            <a:ext cx="5619750" cy="1929950"/>
          </a:xfrm>
          <a:prstGeom prst="rect">
            <a:avLst/>
          </a:prstGeom>
          <a:noFill/>
          <a:ln>
            <a:noFill/>
          </a:ln>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9"/>
                                        </p:tgtEl>
                                        <p:attrNameLst>
                                          <p:attrName>style.visibility</p:attrName>
                                        </p:attrNameLst>
                                      </p:cBhvr>
                                      <p:to>
                                        <p:strVal val="visible"/>
                                      </p:to>
                                    </p:set>
                                    <p:animEffect transition="in" filter="fade">
                                      <p:cBhvr>
                                        <p:cTn id="7" dur="1000"/>
                                        <p:tgtEl>
                                          <p:spTgt spid="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Shape 613"/>
        <p:cNvGrpSpPr/>
        <p:nvPr/>
      </p:nvGrpSpPr>
      <p:grpSpPr>
        <a:xfrm>
          <a:off x="0" y="0"/>
          <a:ext cx="0" cy="0"/>
          <a:chOff x="0" y="0"/>
          <a:chExt cx="0" cy="0"/>
        </a:xfrm>
      </p:grpSpPr>
      <p:sp>
        <p:nvSpPr>
          <p:cNvPr id="614" name="Google Shape;614;p8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1200"/>
              </a:spcAft>
              <a:buNone/>
            </a:pPr>
            <a:r>
              <a:rPr lang="es" sz="3400"/>
              <a:t>Optimize Contrast &amp; Alignment</a:t>
            </a:r>
            <a:endParaRPr/>
          </a:p>
        </p:txBody>
      </p:sp>
      <p:sp>
        <p:nvSpPr>
          <p:cNvPr id="615" name="Google Shape;615;p86"/>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b="1"/>
              <a:t>Contrast:</a:t>
            </a:r>
            <a:r>
              <a:rPr lang="es"/>
              <a:t> Aim for </a:t>
            </a:r>
            <a:r>
              <a:rPr lang="es" b="1"/>
              <a:t>4.5:1</a:t>
            </a:r>
            <a:r>
              <a:rPr lang="es"/>
              <a:t> to </a:t>
            </a:r>
            <a:r>
              <a:rPr lang="es" b="1"/>
              <a:t>7:1</a:t>
            </a:r>
            <a:r>
              <a:rPr lang="es"/>
              <a:t> ratio.</a:t>
            </a:r>
            <a:endParaRPr/>
          </a:p>
          <a:p>
            <a:pPr marL="0" lvl="0" indent="0" algn="l" rtl="0">
              <a:spcBef>
                <a:spcPts val="1200"/>
              </a:spcBef>
              <a:spcAft>
                <a:spcPts val="0"/>
              </a:spcAft>
              <a:buNone/>
            </a:pPr>
            <a:r>
              <a:rPr lang="es" b="1"/>
              <a:t>Alignment:</a:t>
            </a:r>
            <a:r>
              <a:rPr lang="es"/>
              <a:t> Left-align text and use proper word wrapping (60-120 characters per line).</a:t>
            </a:r>
            <a:endParaRPr/>
          </a:p>
          <a:p>
            <a:pPr marL="0" lvl="0" indent="0" algn="l" rtl="0">
              <a:spcBef>
                <a:spcPts val="1200"/>
              </a:spcBef>
              <a:spcAft>
                <a:spcPts val="1200"/>
              </a:spcAft>
              <a:buNone/>
            </a:pPr>
            <a:endParaRPr/>
          </a:p>
        </p:txBody>
      </p:sp>
      <p:sp>
        <p:nvSpPr>
          <p:cNvPr id="616" name="Google Shape;616;p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74</a:t>
            </a:fld>
            <a:endParaRPr/>
          </a:p>
        </p:txBody>
      </p:sp>
      <p:pic>
        <p:nvPicPr>
          <p:cNvPr id="617" name="Google Shape;617;p86"/>
          <p:cNvPicPr preferRelativeResize="0"/>
          <p:nvPr/>
        </p:nvPicPr>
        <p:blipFill>
          <a:blip r:embed="rId3">
            <a:alphaModFix/>
          </a:blip>
          <a:stretch>
            <a:fillRect/>
          </a:stretch>
        </p:blipFill>
        <p:spPr>
          <a:xfrm>
            <a:off x="311700" y="2658457"/>
            <a:ext cx="4260299" cy="2096342"/>
          </a:xfrm>
          <a:prstGeom prst="rect">
            <a:avLst/>
          </a:prstGeom>
          <a:noFill/>
          <a:ln>
            <a:noFill/>
          </a:ln>
        </p:spPr>
      </p:pic>
      <p:pic>
        <p:nvPicPr>
          <p:cNvPr id="618" name="Google Shape;618;p86"/>
          <p:cNvPicPr preferRelativeResize="0"/>
          <p:nvPr/>
        </p:nvPicPr>
        <p:blipFill>
          <a:blip r:embed="rId4">
            <a:alphaModFix/>
          </a:blip>
          <a:stretch>
            <a:fillRect/>
          </a:stretch>
        </p:blipFill>
        <p:spPr>
          <a:xfrm>
            <a:off x="4733925" y="2658450"/>
            <a:ext cx="4026497" cy="2188925"/>
          </a:xfrm>
          <a:prstGeom prst="rect">
            <a:avLst/>
          </a:prstGeom>
          <a:noFill/>
          <a:ln>
            <a:noFill/>
          </a:ln>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615"/>
                                        </p:tgtEl>
                                        <p:attrNameLst>
                                          <p:attrName>style.visibility</p:attrName>
                                        </p:attrNameLst>
                                      </p:cBhvr>
                                      <p:to>
                                        <p:strVal val="visible"/>
                                      </p:to>
                                    </p:set>
                                    <p:anim calcmode="lin" valueType="num">
                                      <p:cBhvr additive="base">
                                        <p:cTn id="7" dur="1000"/>
                                        <p:tgtEl>
                                          <p:spTgt spid="61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17"/>
                                        </p:tgtEl>
                                        <p:attrNameLst>
                                          <p:attrName>style.visibility</p:attrName>
                                        </p:attrNameLst>
                                      </p:cBhvr>
                                      <p:to>
                                        <p:strVal val="visible"/>
                                      </p:to>
                                    </p:set>
                                  </p:childTnLst>
                                </p:cTn>
                              </p:par>
                              <p:par>
                                <p:cTn id="12" presetID="23" presetClass="entr" presetSubtype="16" fill="hold" nodeType="withEffect">
                                  <p:stCondLst>
                                    <p:cond delay="0"/>
                                  </p:stCondLst>
                                  <p:childTnLst>
                                    <p:set>
                                      <p:cBhvr>
                                        <p:cTn id="13" dur="1" fill="hold">
                                          <p:stCondLst>
                                            <p:cond delay="0"/>
                                          </p:stCondLst>
                                        </p:cTn>
                                        <p:tgtEl>
                                          <p:spTgt spid="618"/>
                                        </p:tgtEl>
                                        <p:attrNameLst>
                                          <p:attrName>style.visibility</p:attrName>
                                        </p:attrNameLst>
                                      </p:cBhvr>
                                      <p:to>
                                        <p:strVal val="visible"/>
                                      </p:to>
                                    </p:set>
                                    <p:anim calcmode="lin" valueType="num">
                                      <p:cBhvr additive="base">
                                        <p:cTn id="14" dur="1000"/>
                                        <p:tgtEl>
                                          <p:spTgt spid="618"/>
                                        </p:tgtEl>
                                        <p:attrNameLst>
                                          <p:attrName>ppt_w</p:attrName>
                                        </p:attrNameLst>
                                      </p:cBhvr>
                                      <p:tavLst>
                                        <p:tav tm="0">
                                          <p:val>
                                            <p:strVal val="0"/>
                                          </p:val>
                                        </p:tav>
                                        <p:tav tm="100000">
                                          <p:val>
                                            <p:strVal val="#ppt_w"/>
                                          </p:val>
                                        </p:tav>
                                      </p:tavLst>
                                    </p:anim>
                                    <p:anim calcmode="lin" valueType="num">
                                      <p:cBhvr additive="base">
                                        <p:cTn id="15" dur="1000"/>
                                        <p:tgtEl>
                                          <p:spTgt spid="61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Shape 622"/>
        <p:cNvGrpSpPr/>
        <p:nvPr/>
      </p:nvGrpSpPr>
      <p:grpSpPr>
        <a:xfrm>
          <a:off x="0" y="0"/>
          <a:ext cx="0" cy="0"/>
          <a:chOff x="0" y="0"/>
          <a:chExt cx="0" cy="0"/>
        </a:xfrm>
      </p:grpSpPr>
      <p:sp>
        <p:nvSpPr>
          <p:cNvPr id="623" name="Google Shape;623;p87"/>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1200"/>
              </a:spcAft>
              <a:buNone/>
            </a:pPr>
            <a:r>
              <a:rPr lang="es" sz="3400"/>
              <a:t>UI Types &amp; Usability Principles</a:t>
            </a:r>
            <a:endParaRPr/>
          </a:p>
        </p:txBody>
      </p:sp>
      <p:sp>
        <p:nvSpPr>
          <p:cNvPr id="624" name="Google Shape;624;p87"/>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b="1"/>
              <a:t>Diegetic:</a:t>
            </a:r>
            <a:r>
              <a:rPr lang="es"/>
              <a:t> UI integrated into the game world.</a:t>
            </a:r>
            <a:endParaRPr b="1"/>
          </a:p>
          <a:p>
            <a:pPr marL="0" lvl="0" indent="0" algn="l" rtl="0">
              <a:spcBef>
                <a:spcPts val="1200"/>
              </a:spcBef>
              <a:spcAft>
                <a:spcPts val="0"/>
              </a:spcAft>
              <a:buNone/>
            </a:pPr>
            <a:r>
              <a:rPr lang="es" b="1"/>
              <a:t>Non-Diegetic:</a:t>
            </a:r>
            <a:r>
              <a:rPr lang="es"/>
              <a:t> UI over gameplay.</a:t>
            </a:r>
            <a:endParaRPr/>
          </a:p>
          <a:p>
            <a:pPr marL="0" lvl="0" indent="0" algn="l" rtl="0">
              <a:spcBef>
                <a:spcPts val="1200"/>
              </a:spcBef>
              <a:spcAft>
                <a:spcPts val="0"/>
              </a:spcAft>
              <a:buNone/>
            </a:pPr>
            <a:r>
              <a:rPr lang="es" b="1"/>
              <a:t>Usability:</a:t>
            </a:r>
            <a:r>
              <a:rPr lang="es"/>
              <a:t> Limit items to 7 per screen, 3 levels per menu, clear button affordances.</a:t>
            </a:r>
            <a:endParaRPr/>
          </a:p>
          <a:p>
            <a:pPr marL="0" lvl="0" indent="0" algn="l" rtl="0">
              <a:spcBef>
                <a:spcPts val="1200"/>
              </a:spcBef>
              <a:spcAft>
                <a:spcPts val="0"/>
              </a:spcAft>
              <a:buNone/>
            </a:pPr>
            <a:endParaRPr b="1"/>
          </a:p>
          <a:p>
            <a:pPr marL="0" lvl="0" indent="0" algn="l" rtl="0">
              <a:spcBef>
                <a:spcPts val="1200"/>
              </a:spcBef>
              <a:spcAft>
                <a:spcPts val="1200"/>
              </a:spcAft>
              <a:buNone/>
            </a:pPr>
            <a:endParaRPr/>
          </a:p>
        </p:txBody>
      </p:sp>
      <p:sp>
        <p:nvSpPr>
          <p:cNvPr id="625" name="Google Shape;625;p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75</a:t>
            </a:fld>
            <a:endParaRPr/>
          </a:p>
        </p:txBody>
      </p:sp>
      <p:pic>
        <p:nvPicPr>
          <p:cNvPr id="626" name="Google Shape;626;p87"/>
          <p:cNvPicPr preferRelativeResize="0"/>
          <p:nvPr/>
        </p:nvPicPr>
        <p:blipFill>
          <a:blip r:embed="rId3">
            <a:alphaModFix/>
          </a:blip>
          <a:stretch>
            <a:fillRect/>
          </a:stretch>
        </p:blipFill>
        <p:spPr>
          <a:xfrm>
            <a:off x="311700" y="2619375"/>
            <a:ext cx="3960895" cy="2228001"/>
          </a:xfrm>
          <a:prstGeom prst="rect">
            <a:avLst/>
          </a:prstGeom>
          <a:noFill/>
          <a:ln>
            <a:noFill/>
          </a:ln>
        </p:spPr>
      </p:pic>
      <p:pic>
        <p:nvPicPr>
          <p:cNvPr id="627" name="Google Shape;627;p87"/>
          <p:cNvPicPr preferRelativeResize="0"/>
          <p:nvPr/>
        </p:nvPicPr>
        <p:blipFill>
          <a:blip r:embed="rId4">
            <a:alphaModFix/>
          </a:blip>
          <a:stretch>
            <a:fillRect/>
          </a:stretch>
        </p:blipFill>
        <p:spPr>
          <a:xfrm>
            <a:off x="4766625" y="2619375"/>
            <a:ext cx="3960899" cy="2228002"/>
          </a:xfrm>
          <a:prstGeom prst="rect">
            <a:avLst/>
          </a:prstGeom>
          <a:noFill/>
          <a:ln>
            <a:noFill/>
          </a:ln>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624"/>
                                        </p:tgtEl>
                                        <p:attrNameLst>
                                          <p:attrName>style.visibility</p:attrName>
                                        </p:attrNameLst>
                                      </p:cBhvr>
                                      <p:to>
                                        <p:strVal val="visible"/>
                                      </p:to>
                                    </p:set>
                                    <p:anim calcmode="lin" valueType="num">
                                      <p:cBhvr additive="base">
                                        <p:cTn id="7" dur="1000"/>
                                        <p:tgtEl>
                                          <p:spTgt spid="62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26"/>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6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Shape 631"/>
        <p:cNvGrpSpPr/>
        <p:nvPr/>
      </p:nvGrpSpPr>
      <p:grpSpPr>
        <a:xfrm>
          <a:off x="0" y="0"/>
          <a:ext cx="0" cy="0"/>
          <a:chOff x="0" y="0"/>
          <a:chExt cx="0" cy="0"/>
        </a:xfrm>
      </p:grpSpPr>
      <p:sp>
        <p:nvSpPr>
          <p:cNvPr id="632" name="Google Shape;632;p88"/>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0"/>
              </a:spcAft>
              <a:buClr>
                <a:schemeClr val="dk1"/>
              </a:buClr>
              <a:buSzPct val="32352"/>
              <a:buFont typeface="Arial"/>
              <a:buNone/>
            </a:pPr>
            <a:r>
              <a:rPr lang="es" sz="3400"/>
              <a:t>State Changes &amp; Page Flow</a:t>
            </a:r>
            <a:endParaRPr sz="3400"/>
          </a:p>
          <a:p>
            <a:pPr marL="0" lvl="0" indent="0" algn="l" rtl="0">
              <a:lnSpc>
                <a:spcPct val="115000"/>
              </a:lnSpc>
              <a:spcBef>
                <a:spcPts val="1200"/>
              </a:spcBef>
              <a:spcAft>
                <a:spcPts val="0"/>
              </a:spcAft>
              <a:buClr>
                <a:schemeClr val="dk1"/>
              </a:buClr>
              <a:buSzPct val="32352"/>
              <a:buFont typeface="Arial"/>
              <a:buNone/>
            </a:pPr>
            <a:endParaRPr sz="3400"/>
          </a:p>
          <a:p>
            <a:pPr marL="0" lvl="0" indent="0" algn="l" rtl="0">
              <a:lnSpc>
                <a:spcPct val="115000"/>
              </a:lnSpc>
              <a:spcBef>
                <a:spcPts val="1200"/>
              </a:spcBef>
              <a:spcAft>
                <a:spcPts val="1200"/>
              </a:spcAft>
              <a:buNone/>
            </a:pPr>
            <a:endParaRPr sz="3400"/>
          </a:p>
        </p:txBody>
      </p:sp>
      <p:sp>
        <p:nvSpPr>
          <p:cNvPr id="633" name="Google Shape;633;p88"/>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b="1"/>
              <a:t>State Changes</a:t>
            </a:r>
            <a:r>
              <a:rPr lang="es"/>
              <a:t>: Normal, Disabled, Selected.</a:t>
            </a:r>
            <a:endParaRPr/>
          </a:p>
          <a:p>
            <a:pPr marL="0" lvl="0" indent="0" algn="l" rtl="0">
              <a:spcBef>
                <a:spcPts val="1200"/>
              </a:spcBef>
              <a:spcAft>
                <a:spcPts val="0"/>
              </a:spcAft>
              <a:buNone/>
            </a:pPr>
            <a:r>
              <a:rPr lang="es" b="1"/>
              <a:t>Page Flow</a:t>
            </a:r>
            <a:r>
              <a:rPr lang="es"/>
              <a:t>: Design from top-left to bottom-right.</a:t>
            </a:r>
            <a:endParaRPr/>
          </a:p>
          <a:p>
            <a:pPr marL="0" lvl="0" indent="0" algn="l" rtl="0">
              <a:spcBef>
                <a:spcPts val="1200"/>
              </a:spcBef>
              <a:spcAft>
                <a:spcPts val="0"/>
              </a:spcAft>
              <a:buNone/>
            </a:pPr>
            <a:r>
              <a:rPr lang="es" b="1"/>
              <a:t>Key Takeaways</a:t>
            </a:r>
            <a:r>
              <a:rPr lang="es"/>
              <a:t>: Consistency, readability, and simplicity.</a:t>
            </a:r>
            <a:endParaRPr/>
          </a:p>
          <a:p>
            <a:pPr marL="0" lvl="0" indent="0" algn="l" rtl="0">
              <a:spcBef>
                <a:spcPts val="1200"/>
              </a:spcBef>
              <a:spcAft>
                <a:spcPts val="0"/>
              </a:spcAft>
              <a:buNone/>
            </a:pPr>
            <a:endParaRPr b="1"/>
          </a:p>
          <a:p>
            <a:pPr marL="0" lvl="0" indent="0" algn="l" rtl="0">
              <a:spcBef>
                <a:spcPts val="1200"/>
              </a:spcBef>
              <a:spcAft>
                <a:spcPts val="0"/>
              </a:spcAft>
              <a:buNone/>
            </a:pPr>
            <a:endParaRPr b="1"/>
          </a:p>
          <a:p>
            <a:pPr marL="0" lvl="0" indent="0" algn="l" rtl="0">
              <a:spcBef>
                <a:spcPts val="1200"/>
              </a:spcBef>
              <a:spcAft>
                <a:spcPts val="1200"/>
              </a:spcAft>
              <a:buNone/>
            </a:pPr>
            <a:endParaRPr/>
          </a:p>
        </p:txBody>
      </p:sp>
      <p:sp>
        <p:nvSpPr>
          <p:cNvPr id="634" name="Google Shape;634;p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76</a:t>
            </a:fld>
            <a:endParaRPr/>
          </a:p>
        </p:txBody>
      </p:sp>
      <p:pic>
        <p:nvPicPr>
          <p:cNvPr id="635" name="Google Shape;635;p88"/>
          <p:cNvPicPr preferRelativeResize="0"/>
          <p:nvPr/>
        </p:nvPicPr>
        <p:blipFill>
          <a:blip r:embed="rId3">
            <a:alphaModFix/>
          </a:blip>
          <a:stretch>
            <a:fillRect/>
          </a:stretch>
        </p:blipFill>
        <p:spPr>
          <a:xfrm>
            <a:off x="2556100" y="2571750"/>
            <a:ext cx="4031811" cy="2267899"/>
          </a:xfrm>
          <a:prstGeom prst="rect">
            <a:avLst/>
          </a:prstGeom>
          <a:noFill/>
          <a:ln>
            <a:noFill/>
          </a:ln>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633"/>
                                        </p:tgtEl>
                                        <p:attrNameLst>
                                          <p:attrName>style.visibility</p:attrName>
                                        </p:attrNameLst>
                                      </p:cBhvr>
                                      <p:to>
                                        <p:strVal val="visible"/>
                                      </p:to>
                                    </p:set>
                                    <p:anim calcmode="lin" valueType="num">
                                      <p:cBhvr additive="base">
                                        <p:cTn id="7" dur="1000"/>
                                        <p:tgtEl>
                                          <p:spTgt spid="63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89"/>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s" sz="2900" b="1"/>
              <a:t>To conclude </a:t>
            </a:r>
            <a:endParaRPr sz="2900" b="1"/>
          </a:p>
        </p:txBody>
      </p:sp>
      <p:sp>
        <p:nvSpPr>
          <p:cNvPr id="641" name="Google Shape;641;p89"/>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sz="2800"/>
              <a:t>All this time, we have played video games, perceiving and interacting with interfaces, without calling them like that, but they have been always there.</a:t>
            </a:r>
            <a:endParaRPr sz="2800"/>
          </a:p>
          <a:p>
            <a:pPr marL="0" lvl="0" indent="0" algn="l" rtl="0">
              <a:spcBef>
                <a:spcPts val="1200"/>
              </a:spcBef>
              <a:spcAft>
                <a:spcPts val="1200"/>
              </a:spcAft>
              <a:buNone/>
            </a:pPr>
            <a:r>
              <a:rPr lang="es" sz="2800" b="1"/>
              <a:t>Design rules</a:t>
            </a:r>
            <a:r>
              <a:rPr lang="es" sz="2800"/>
              <a:t> and </a:t>
            </a:r>
            <a:r>
              <a:rPr lang="es" sz="2800" b="1"/>
              <a:t>standards </a:t>
            </a:r>
            <a:r>
              <a:rPr lang="es" sz="2800"/>
              <a:t>in video games exist for a reason.</a:t>
            </a:r>
            <a:endParaRPr sz="2800"/>
          </a:p>
        </p:txBody>
      </p:sp>
      <p:sp>
        <p:nvSpPr>
          <p:cNvPr id="642" name="Google Shape;642;p8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77</a:t>
            </a:fld>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90"/>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a:t>THANKS FOR YOUR ATTENTION!</a:t>
            </a:r>
            <a:endParaRPr/>
          </a:p>
        </p:txBody>
      </p:sp>
      <p:sp>
        <p:nvSpPr>
          <p:cNvPr id="648" name="Google Shape;648;p9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78</a:t>
            </a:fld>
            <a:endParaRPr/>
          </a:p>
        </p:txBody>
      </p:sp>
      <p:pic>
        <p:nvPicPr>
          <p:cNvPr id="649" name="Google Shape;649;p90"/>
          <p:cNvPicPr preferRelativeResize="0"/>
          <p:nvPr/>
        </p:nvPicPr>
        <p:blipFill>
          <a:blip r:embed="rId3">
            <a:alphaModFix/>
          </a:blip>
          <a:stretch>
            <a:fillRect/>
          </a:stretch>
        </p:blipFill>
        <p:spPr>
          <a:xfrm>
            <a:off x="311700" y="1382650"/>
            <a:ext cx="3540075" cy="3097575"/>
          </a:xfrm>
          <a:prstGeom prst="rect">
            <a:avLst/>
          </a:prstGeom>
          <a:noFill/>
          <a:ln>
            <a:noFill/>
          </a:ln>
        </p:spPr>
      </p:pic>
      <p:pic>
        <p:nvPicPr>
          <p:cNvPr id="650" name="Google Shape;650;p90"/>
          <p:cNvPicPr preferRelativeResize="0"/>
          <p:nvPr/>
        </p:nvPicPr>
        <p:blipFill>
          <a:blip r:embed="rId4">
            <a:alphaModFix/>
          </a:blip>
          <a:stretch>
            <a:fillRect/>
          </a:stretch>
        </p:blipFill>
        <p:spPr>
          <a:xfrm>
            <a:off x="4193613" y="1499113"/>
            <a:ext cx="4543425" cy="32099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0"/>
          <p:cNvSpPr txBox="1">
            <a:spLocks noGrp="1"/>
          </p:cNvSpPr>
          <p:nvPr>
            <p:ph type="body" idx="1"/>
          </p:nvPr>
        </p:nvSpPr>
        <p:spPr>
          <a:xfrm>
            <a:off x="1262850" y="456425"/>
            <a:ext cx="7209600" cy="1028700"/>
          </a:xfrm>
          <a:prstGeom prst="rect">
            <a:avLst/>
          </a:prstGeom>
        </p:spPr>
        <p:txBody>
          <a:bodyPr spcFirstLastPara="1" wrap="square" lIns="91425" tIns="91425" rIns="91425" bIns="91425" anchor="t" anchorCtr="0">
            <a:noAutofit/>
          </a:bodyPr>
          <a:lstStyle/>
          <a:p>
            <a:pPr marL="457200" lvl="0" indent="-546100" algn="l" rtl="0">
              <a:spcBef>
                <a:spcPts val="0"/>
              </a:spcBef>
              <a:spcAft>
                <a:spcPts val="0"/>
              </a:spcAft>
              <a:buClr>
                <a:srgbClr val="CCCCCC"/>
              </a:buClr>
              <a:buSzPts val="5000"/>
              <a:buAutoNum type="arabicPeriod"/>
            </a:pPr>
            <a:r>
              <a:rPr lang="es" sz="5000">
                <a:solidFill>
                  <a:srgbClr val="CCCCCC"/>
                </a:solidFill>
              </a:rPr>
              <a:t>How does game development begin?.</a:t>
            </a:r>
            <a:endParaRPr sz="5000">
              <a:solidFill>
                <a:srgbClr val="CCCCCC"/>
              </a:solidFill>
            </a:endParaRPr>
          </a:p>
        </p:txBody>
      </p:sp>
      <p:sp>
        <p:nvSpPr>
          <p:cNvPr id="118" name="Google Shape;118;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8</a:t>
            </a:fld>
            <a:endParaRPr/>
          </a:p>
        </p:txBody>
      </p:sp>
      <p:sp>
        <p:nvSpPr>
          <p:cNvPr id="119" name="Google Shape;119;p20"/>
          <p:cNvSpPr txBox="1">
            <a:spLocks noGrp="1"/>
          </p:cNvSpPr>
          <p:nvPr>
            <p:ph type="body" idx="1"/>
          </p:nvPr>
        </p:nvSpPr>
        <p:spPr>
          <a:xfrm>
            <a:off x="967200" y="2057400"/>
            <a:ext cx="7209600" cy="10287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s" sz="5000"/>
              <a:t>2. Design Process.</a:t>
            </a:r>
            <a:endParaRPr sz="5000"/>
          </a:p>
        </p:txBody>
      </p:sp>
      <p:sp>
        <p:nvSpPr>
          <p:cNvPr id="120" name="Google Shape;120;p20"/>
          <p:cNvSpPr txBox="1">
            <a:spLocks noGrp="1"/>
          </p:cNvSpPr>
          <p:nvPr>
            <p:ph type="body" idx="1"/>
          </p:nvPr>
        </p:nvSpPr>
        <p:spPr>
          <a:xfrm>
            <a:off x="967200" y="3086100"/>
            <a:ext cx="6818400" cy="13746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s" sz="5000">
                <a:solidFill>
                  <a:srgbClr val="CCCCCC"/>
                </a:solidFill>
              </a:rPr>
              <a:t>3. Design for the Senses.</a:t>
            </a:r>
            <a:endParaRPr sz="5000">
              <a:solidFill>
                <a:srgbClr val="CCCCCC"/>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Shape 124"/>
        <p:cNvGrpSpPr/>
        <p:nvPr/>
      </p:nvGrpSpPr>
      <p:grpSpPr>
        <a:xfrm>
          <a:off x="0" y="0"/>
          <a:ext cx="0" cy="0"/>
          <a:chOff x="0" y="0"/>
          <a:chExt cx="0" cy="0"/>
        </a:xfrm>
      </p:grpSpPr>
      <p:sp>
        <p:nvSpPr>
          <p:cNvPr id="125" name="Google Shape;125;p21"/>
          <p:cNvSpPr txBox="1">
            <a:spLocks noGrp="1"/>
          </p:cNvSpPr>
          <p:nvPr>
            <p:ph type="title"/>
          </p:nvPr>
        </p:nvSpPr>
        <p:spPr>
          <a:xfrm>
            <a:off x="220000" y="46397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a:t>What is the difference between these two?</a:t>
            </a:r>
            <a:endParaRPr/>
          </a:p>
        </p:txBody>
      </p:sp>
      <p:sp>
        <p:nvSpPr>
          <p:cNvPr id="126" name="Google Shape;126;p21"/>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s"/>
              <a:t>When designing UI (user interface) for a game, some potential problems may appear, like confusing text and graphics, information overload, short-live trends…That’s why we have to differentiate what is art and design and understand them.</a:t>
            </a:r>
            <a:endParaRPr/>
          </a:p>
          <a:p>
            <a:pPr marL="0" lvl="0" indent="0" algn="l" rtl="0">
              <a:lnSpc>
                <a:spcPct val="110000"/>
              </a:lnSpc>
              <a:spcBef>
                <a:spcPts val="1500"/>
              </a:spcBef>
              <a:spcAft>
                <a:spcPts val="0"/>
              </a:spcAft>
              <a:buNone/>
            </a:pPr>
            <a:r>
              <a:rPr lang="es" b="1">
                <a:solidFill>
                  <a:srgbClr val="404040"/>
                </a:solidFill>
                <a:highlight>
                  <a:srgbClr val="F2F2F2"/>
                </a:highlight>
                <a:latin typeface="Arial"/>
                <a:ea typeface="Arial"/>
                <a:cs typeface="Arial"/>
                <a:sym typeface="Arial"/>
              </a:rPr>
              <a:t>Art Direction: </a:t>
            </a:r>
            <a:r>
              <a:rPr lang="es" b="1" i="1">
                <a:solidFill>
                  <a:srgbClr val="404040"/>
                </a:solidFill>
                <a:highlight>
                  <a:srgbClr val="F2F2F2"/>
                </a:highlight>
                <a:latin typeface="Arial"/>
                <a:ea typeface="Arial"/>
                <a:cs typeface="Arial"/>
                <a:sym typeface="Arial"/>
              </a:rPr>
              <a:t>“Does it feel good?”</a:t>
            </a:r>
            <a:endParaRPr b="1" i="1">
              <a:solidFill>
                <a:srgbClr val="404040"/>
              </a:solidFill>
              <a:highlight>
                <a:srgbClr val="F2F2F2"/>
              </a:highlight>
              <a:latin typeface="Arial"/>
              <a:ea typeface="Arial"/>
              <a:cs typeface="Arial"/>
              <a:sym typeface="Arial"/>
            </a:endParaRPr>
          </a:p>
          <a:p>
            <a:pPr marL="0" lvl="0" indent="0" algn="l" rtl="0">
              <a:spcBef>
                <a:spcPts val="800"/>
              </a:spcBef>
              <a:spcAft>
                <a:spcPts val="0"/>
              </a:spcAft>
              <a:buClr>
                <a:schemeClr val="dk1"/>
              </a:buClr>
              <a:buSzPct val="61111"/>
              <a:buFont typeface="Arial"/>
              <a:buNone/>
            </a:pPr>
            <a:r>
              <a:rPr lang="es"/>
              <a:t>This adds humanity and substance to the design, helping to tell a story to the targeted audience and creating an emotional connection with them.</a:t>
            </a:r>
            <a:endParaRPr b="1" i="1">
              <a:solidFill>
                <a:srgbClr val="404040"/>
              </a:solidFill>
              <a:highlight>
                <a:srgbClr val="F2F2F2"/>
              </a:highlight>
              <a:latin typeface="Arial"/>
              <a:ea typeface="Arial"/>
              <a:cs typeface="Arial"/>
              <a:sym typeface="Arial"/>
            </a:endParaRPr>
          </a:p>
          <a:p>
            <a:pPr marL="0" lvl="0" indent="0" algn="l" rtl="0">
              <a:lnSpc>
                <a:spcPct val="110000"/>
              </a:lnSpc>
              <a:spcBef>
                <a:spcPts val="1500"/>
              </a:spcBef>
              <a:spcAft>
                <a:spcPts val="0"/>
              </a:spcAft>
              <a:buNone/>
            </a:pPr>
            <a:r>
              <a:rPr lang="es" b="1">
                <a:solidFill>
                  <a:srgbClr val="404040"/>
                </a:solidFill>
                <a:highlight>
                  <a:srgbClr val="F2F2F2"/>
                </a:highlight>
                <a:latin typeface="Arial"/>
                <a:ea typeface="Arial"/>
                <a:cs typeface="Arial"/>
                <a:sym typeface="Arial"/>
              </a:rPr>
              <a:t>Cognitive design: </a:t>
            </a:r>
            <a:r>
              <a:rPr lang="es" b="1" i="1">
                <a:solidFill>
                  <a:srgbClr val="404040"/>
                </a:solidFill>
                <a:highlight>
                  <a:srgbClr val="F2F2F2"/>
                </a:highlight>
                <a:latin typeface="Arial"/>
                <a:ea typeface="Arial"/>
                <a:cs typeface="Arial"/>
                <a:sym typeface="Arial"/>
              </a:rPr>
              <a:t>“Does it look good?”</a:t>
            </a:r>
            <a:endParaRPr b="1" i="1">
              <a:solidFill>
                <a:srgbClr val="404040"/>
              </a:solidFill>
              <a:highlight>
                <a:srgbClr val="F2F2F2"/>
              </a:highlight>
              <a:latin typeface="Arial"/>
              <a:ea typeface="Arial"/>
              <a:cs typeface="Arial"/>
              <a:sym typeface="Arial"/>
            </a:endParaRPr>
          </a:p>
          <a:p>
            <a:pPr marL="0" lvl="0" indent="0" algn="l" rtl="0">
              <a:spcBef>
                <a:spcPts val="800"/>
              </a:spcBef>
              <a:spcAft>
                <a:spcPts val="0"/>
              </a:spcAft>
              <a:buClr>
                <a:schemeClr val="dk1"/>
              </a:buClr>
              <a:buSzPct val="61111"/>
              <a:buFont typeface="Arial"/>
              <a:buNone/>
            </a:pPr>
            <a:r>
              <a:rPr lang="es"/>
              <a:t>This validates if the visual effect given by the art direction is functional, focusing on the technical execution of topics based on the use of color, composition and legibility.</a:t>
            </a:r>
            <a:endParaRPr b="1" i="1">
              <a:solidFill>
                <a:srgbClr val="404040"/>
              </a:solidFill>
              <a:highlight>
                <a:srgbClr val="F2F2F2"/>
              </a:highlight>
              <a:latin typeface="Arial"/>
              <a:ea typeface="Arial"/>
              <a:cs typeface="Arial"/>
              <a:sym typeface="Arial"/>
            </a:endParaRPr>
          </a:p>
          <a:p>
            <a:pPr marL="0" lvl="0" indent="0" algn="l" rtl="0">
              <a:spcBef>
                <a:spcPts val="1200"/>
              </a:spcBef>
              <a:spcAft>
                <a:spcPts val="1200"/>
              </a:spcAft>
              <a:buNone/>
            </a:pPr>
            <a:endParaRPr/>
          </a:p>
        </p:txBody>
      </p:sp>
      <p:sp>
        <p:nvSpPr>
          <p:cNvPr id="127" name="Google Shape;127;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9</a:t>
            </a:fld>
            <a:endParaRPr/>
          </a:p>
        </p:txBody>
      </p:sp>
    </p:spTree>
  </p:cSld>
  <p:clrMapOvr>
    <a:masterClrMapping/>
  </p:clrMapOvr>
</p:sld>
</file>

<file path=ppt/theme/theme1.xml><?xml version="1.0" encoding="utf-8"?>
<a:theme xmlns:a="http://schemas.openxmlformats.org/drawingml/2006/main"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2256</Words>
  <Application>Microsoft Office PowerPoint</Application>
  <PresentationFormat>Presentación en pantalla (16:9)</PresentationFormat>
  <Paragraphs>310</Paragraphs>
  <Slides>78</Slides>
  <Notes>78</Notes>
  <HiddenSlides>24</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78</vt:i4>
      </vt:variant>
    </vt:vector>
  </HeadingPairs>
  <TitlesOfParts>
    <vt:vector size="82" baseType="lpstr">
      <vt:lpstr>Roboto</vt:lpstr>
      <vt:lpstr>Arial</vt:lpstr>
      <vt:lpstr>Old Standard TT</vt:lpstr>
      <vt:lpstr>Paperback</vt:lpstr>
      <vt:lpstr>Games Development</vt:lpstr>
      <vt:lpstr>Index</vt:lpstr>
      <vt:lpstr>Introduction </vt:lpstr>
      <vt:lpstr>Presentación de PowerPoint</vt:lpstr>
      <vt:lpstr>Presentación de PowerPoint</vt:lpstr>
      <vt:lpstr>Presentación de PowerPoint</vt:lpstr>
      <vt:lpstr>Getting Started-Summary</vt:lpstr>
      <vt:lpstr>Presentación de PowerPoint</vt:lpstr>
      <vt:lpstr>What is the difference between these two?</vt:lpstr>
      <vt:lpstr>Design Process </vt:lpstr>
      <vt:lpstr>WHAT NOT TO DO</vt:lpstr>
      <vt:lpstr>Presentación de PowerPoint</vt:lpstr>
      <vt:lpstr>The main senses</vt:lpstr>
      <vt:lpstr>Design around perception (Gestalt Theory)</vt:lpstr>
      <vt:lpstr>Technicals</vt:lpstr>
      <vt:lpstr>Presentación de PowerPoint</vt:lpstr>
      <vt:lpstr>Technical</vt:lpstr>
      <vt:lpstr>Technical </vt:lpstr>
      <vt:lpstr>Presentación de PowerPoint</vt:lpstr>
      <vt:lpstr>Technical </vt:lpstr>
      <vt:lpstr>Presentación de PowerPoint</vt:lpstr>
      <vt:lpstr>Technical</vt:lpstr>
      <vt:lpstr>UI vs UX</vt:lpstr>
      <vt:lpstr>UI vs UX </vt:lpstr>
      <vt:lpstr>UI vs UX</vt:lpstr>
      <vt:lpstr>Visuals</vt:lpstr>
      <vt:lpstr>Presentación de PowerPoint</vt:lpstr>
      <vt:lpstr>Visuals</vt:lpstr>
      <vt:lpstr>Presentación de PowerPoint</vt:lpstr>
      <vt:lpstr>Visuals</vt:lpstr>
      <vt:lpstr>Presentación de PowerPoint</vt:lpstr>
      <vt:lpstr>Visuals</vt:lpstr>
      <vt:lpstr>Presentación de PowerPoint</vt:lpstr>
      <vt:lpstr>Artwork</vt:lpstr>
      <vt:lpstr>Artwork</vt:lpstr>
      <vt:lpstr>Artwork</vt:lpstr>
      <vt:lpstr>Artwork</vt:lpstr>
      <vt:lpstr>Artwork</vt:lpstr>
      <vt:lpstr>Presentación de PowerPoint</vt:lpstr>
      <vt:lpstr>Color </vt:lpstr>
      <vt:lpstr>Color</vt:lpstr>
      <vt:lpstr>Color</vt:lpstr>
      <vt:lpstr>Presentación de PowerPoint</vt:lpstr>
      <vt:lpstr>Accessibility</vt:lpstr>
      <vt:lpstr>Layout</vt:lpstr>
      <vt:lpstr>Presentación de PowerPoint</vt:lpstr>
      <vt:lpstr>Presentación de PowerPoint</vt:lpstr>
      <vt:lpstr>Presentación de PowerPoint</vt:lpstr>
      <vt:lpstr>Menus</vt:lpstr>
      <vt:lpstr>Presentación de PowerPoint</vt:lpstr>
      <vt:lpstr>Presentación de PowerPoint</vt:lpstr>
      <vt:lpstr>Presentación de PowerPoint</vt:lpstr>
      <vt:lpstr>Mockups</vt:lpstr>
      <vt:lpstr>Presentación de PowerPoint</vt:lpstr>
      <vt:lpstr>How to create the right environment</vt:lpstr>
      <vt:lpstr>Presentación de PowerPoint</vt:lpstr>
      <vt:lpstr>Presentación de PowerPoint</vt:lpstr>
      <vt:lpstr>Presentación de PowerPoint</vt:lpstr>
      <vt:lpstr>HUD </vt:lpstr>
      <vt:lpstr>Presentación de PowerPoint</vt:lpstr>
      <vt:lpstr>HUD Components</vt:lpstr>
      <vt:lpstr>Presentación de PowerPoint</vt:lpstr>
      <vt:lpstr>Presentación de PowerPoint</vt:lpstr>
      <vt:lpstr>HUD Design</vt:lpstr>
      <vt:lpstr>Driving and Flying</vt:lpstr>
      <vt:lpstr>Action and Shooters</vt:lpstr>
      <vt:lpstr>RTS and Simulation</vt:lpstr>
      <vt:lpstr>Platform Games</vt:lpstr>
      <vt:lpstr>Fighting Games</vt:lpstr>
      <vt:lpstr>Sports</vt:lpstr>
      <vt:lpstr>Typography and UI Principles</vt:lpstr>
      <vt:lpstr>Presentación de PowerPoint</vt:lpstr>
      <vt:lpstr>Typography Basics &amp; Font Selection</vt:lpstr>
      <vt:lpstr>Optimize Contrast &amp; Alignment</vt:lpstr>
      <vt:lpstr>UI Types &amp; Usability Principles</vt:lpstr>
      <vt:lpstr>State Changes &amp; Page Flow  </vt:lpstr>
      <vt:lpstr>To conclude </vt:lpstr>
      <vt:lpstr>THANKS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JESÚS SANZ ALONSO</cp:lastModifiedBy>
  <cp:revision>1</cp:revision>
  <dcterms:modified xsi:type="dcterms:W3CDTF">2024-10-02T21:43:14Z</dcterms:modified>
</cp:coreProperties>
</file>